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57" r:id="rId2"/>
  </p:sldMasterIdLst>
  <p:notesMasterIdLst>
    <p:notesMasterId r:id="rId16"/>
  </p:notesMasterIdLst>
  <p:handoutMasterIdLst>
    <p:handoutMasterId r:id="rId17"/>
  </p:handoutMasterIdLst>
  <p:sldIdLst>
    <p:sldId id="303" r:id="rId3"/>
    <p:sldId id="483" r:id="rId4"/>
    <p:sldId id="484" r:id="rId5"/>
    <p:sldId id="499" r:id="rId6"/>
    <p:sldId id="434" r:id="rId7"/>
    <p:sldId id="502" r:id="rId8"/>
    <p:sldId id="506" r:id="rId9"/>
    <p:sldId id="491" r:id="rId10"/>
    <p:sldId id="492" r:id="rId11"/>
    <p:sldId id="507" r:id="rId12"/>
    <p:sldId id="504" r:id="rId13"/>
    <p:sldId id="508" r:id="rId14"/>
    <p:sldId id="444" r:id="rId15"/>
  </p:sldIdLst>
  <p:sldSz cx="9144000" cy="6858000" type="screen4x3"/>
  <p:notesSz cx="6735763" cy="9866313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Geneva" pitchFamily="123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Geneva" pitchFamily="123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Geneva" pitchFamily="123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Geneva" pitchFamily="123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Geneva" pitchFamily="123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Geneva" pitchFamily="123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Geneva" pitchFamily="123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Geneva" pitchFamily="123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Geneva" pitchFamily="123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88046" autoAdjust="0"/>
  </p:normalViewPr>
  <p:slideViewPr>
    <p:cSldViewPr snapToGrid="0" snapToObjects="1">
      <p:cViewPr>
        <p:scale>
          <a:sx n="80" d="100"/>
          <a:sy n="80" d="100"/>
        </p:scale>
        <p:origin x="-624" y="-1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81" d="100"/>
          <a:sy n="81" d="100"/>
        </p:scale>
        <p:origin x="-3990" y="-102"/>
      </p:cViewPr>
      <p:guideLst>
        <p:guide orient="horz" pos="3107"/>
        <p:guide pos="212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A81BE85-0FA3-4922-977D-20AEFD16BF5C}" type="datetimeFigureOut">
              <a:rPr lang="en-US"/>
              <a:pPr>
                <a:defRPr/>
              </a:pPr>
              <a:t>5/9/2016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3763F625-B90C-4081-912A-0D3DB192E9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8B8AAAB-8F08-4229-8253-5E091F2B235A}" type="datetimeFigureOut">
              <a:rPr lang="en-US"/>
              <a:pPr>
                <a:defRPr/>
              </a:pPr>
              <a:t>5/9/2016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 noProof="0" smtClean="0"/>
              <a:t>Click to edit Master text styles</a:t>
            </a:r>
          </a:p>
          <a:p>
            <a:pPr lvl="1"/>
            <a:r>
              <a:rPr lang="nb-NO" noProof="0" smtClean="0"/>
              <a:t>Second level</a:t>
            </a:r>
          </a:p>
          <a:p>
            <a:pPr lvl="2"/>
            <a:r>
              <a:rPr lang="nb-NO" noProof="0" smtClean="0"/>
              <a:t>Third level</a:t>
            </a:r>
          </a:p>
          <a:p>
            <a:pPr lvl="3"/>
            <a:r>
              <a:rPr lang="nb-NO" noProof="0" smtClean="0"/>
              <a:t>Fourth level</a:t>
            </a:r>
          </a:p>
          <a:p>
            <a:pPr lvl="4"/>
            <a:r>
              <a:rPr lang="nb-NO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8C3A4F9-C6B9-43FB-8B39-097E23A0F1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Geneva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b-NO" sz="1200" kern="1200" dirty="0" smtClean="0">
              <a:solidFill>
                <a:schemeClr val="tx1"/>
              </a:solidFill>
              <a:latin typeface="+mn-lt"/>
              <a:ea typeface="Geneva" charset="0"/>
              <a:cs typeface="Geneva" charset="0"/>
            </a:endParaRP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8C3A4F9-C6B9-43FB-8B39-097E23A0F121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8C3A4F9-C6B9-43FB-8B39-097E23A0F12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tar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7" descr="NTL_Logo_Neg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3713" y="519113"/>
            <a:ext cx="3219450" cy="881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1466" y="2400350"/>
            <a:ext cx="6591687" cy="1015236"/>
          </a:xfrm>
        </p:spPr>
        <p:txBody>
          <a:bodyPr anchor="b">
            <a:normAutofit/>
          </a:bodyPr>
          <a:lstStyle>
            <a:lvl1pPr algn="l">
              <a:defRPr sz="3000" b="1">
                <a:solidFill>
                  <a:schemeClr val="bg1"/>
                </a:solidFill>
              </a:defRPr>
            </a:lvl1pPr>
          </a:lstStyle>
          <a:p>
            <a:r>
              <a:rPr lang="nb-NO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4360" y="3484315"/>
            <a:ext cx="5975378" cy="792887"/>
          </a:xfrm>
        </p:spPr>
        <p:txBody>
          <a:bodyPr/>
          <a:lstStyle>
            <a:lvl1pPr marL="0" indent="0" algn="l">
              <a:buNone/>
              <a:defRPr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Click to edit Master subtitle style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5235575" y="6278563"/>
            <a:ext cx="923925" cy="498475"/>
          </a:xfrm>
        </p:spPr>
        <p:txBody>
          <a:bodyPr/>
          <a:lstStyle>
            <a:lvl1pPr algn="r">
              <a:defRPr sz="1100">
                <a:solidFill>
                  <a:srgbClr val="0D0D0D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01650" y="6278563"/>
            <a:ext cx="2895600" cy="498475"/>
          </a:xfrm>
        </p:spPr>
        <p:txBody>
          <a:bodyPr/>
          <a:lstStyle>
            <a:lvl1pPr algn="l">
              <a:defRPr sz="1100">
                <a:solidFill>
                  <a:srgbClr val="0D0D0D"/>
                </a:solidFill>
              </a:defRPr>
            </a:lvl1pPr>
          </a:lstStyle>
          <a:p>
            <a:pPr>
              <a:defRPr/>
            </a:pPr>
            <a:r>
              <a:rPr lang="en-US"/>
              <a:t>NTL Sjøfartsdirektoratet</a:t>
            </a:r>
          </a:p>
          <a:p>
            <a:pPr>
              <a:defRPr/>
            </a:pPr>
            <a:r>
              <a:rPr lang="en-US"/>
              <a:t>John Leirvaag, 2. nestleder NTL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Delt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137275"/>
            <a:ext cx="9144000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7"/>
          <p:cNvSpPr/>
          <p:nvPr/>
        </p:nvSpPr>
        <p:spPr>
          <a:xfrm>
            <a:off x="0" y="0"/>
            <a:ext cx="9142413" cy="61087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7" name="Picture 8" descr="NTL_Logo_Neg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3713" y="6246813"/>
            <a:ext cx="1855787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9588" y="1282700"/>
            <a:ext cx="3986212" cy="4411663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1600"/>
            </a:lvl1pPr>
            <a:lvl2pPr>
              <a:lnSpc>
                <a:spcPct val="120000"/>
              </a:lnSpc>
              <a:defRPr sz="1400"/>
            </a:lvl2pPr>
            <a:lvl3pPr>
              <a:lnSpc>
                <a:spcPct val="120000"/>
              </a:lnSpc>
              <a:defRPr sz="1200"/>
            </a:lvl3pPr>
            <a:lvl4pPr>
              <a:lnSpc>
                <a:spcPct val="120000"/>
              </a:lnSpc>
              <a:defRPr sz="1100"/>
            </a:lvl4pPr>
            <a:lvl5pPr>
              <a:lnSpc>
                <a:spcPct val="120000"/>
              </a:lnSpc>
              <a:defRPr sz="11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dirty="0" err="1" smtClean="0"/>
              <a:t>Click</a:t>
            </a:r>
            <a:r>
              <a:rPr lang="nb-NO" dirty="0" smtClean="0"/>
              <a:t> to </a:t>
            </a:r>
            <a:r>
              <a:rPr lang="nb-NO" dirty="0" err="1" smtClean="0"/>
              <a:t>edit</a:t>
            </a:r>
            <a:r>
              <a:rPr lang="nb-NO" dirty="0" smtClean="0"/>
              <a:t> Master </a:t>
            </a:r>
            <a:r>
              <a:rPr lang="nb-NO" dirty="0" err="1" smtClean="0"/>
              <a:t>text</a:t>
            </a:r>
            <a:r>
              <a:rPr lang="nb-NO" dirty="0" smtClean="0"/>
              <a:t> styles</a:t>
            </a:r>
          </a:p>
          <a:p>
            <a:pPr lvl="1"/>
            <a:r>
              <a:rPr lang="nb-NO" dirty="0" smtClean="0"/>
              <a:t>Second </a:t>
            </a:r>
            <a:r>
              <a:rPr lang="nb-NO" dirty="0" err="1" smtClean="0"/>
              <a:t>level</a:t>
            </a:r>
            <a:endParaRPr lang="nb-NO" dirty="0" smtClean="0"/>
          </a:p>
          <a:p>
            <a:pPr lvl="2"/>
            <a:r>
              <a:rPr lang="nb-NO" dirty="0" smtClean="0"/>
              <a:t>Third </a:t>
            </a:r>
            <a:r>
              <a:rPr lang="nb-NO" dirty="0" err="1" smtClean="0"/>
              <a:t>level</a:t>
            </a:r>
            <a:endParaRPr lang="nb-NO" dirty="0" smtClean="0"/>
          </a:p>
          <a:p>
            <a:pPr lvl="3"/>
            <a:r>
              <a:rPr lang="nb-NO" dirty="0" err="1" smtClean="0"/>
              <a:t>Fourth</a:t>
            </a:r>
            <a:r>
              <a:rPr lang="nb-NO" dirty="0" smtClean="0"/>
              <a:t> </a:t>
            </a:r>
            <a:r>
              <a:rPr lang="nb-NO" dirty="0" err="1" smtClean="0"/>
              <a:t>level</a:t>
            </a:r>
            <a:endParaRPr lang="nb-NO" dirty="0" smtClean="0"/>
          </a:p>
          <a:p>
            <a:pPr lvl="4"/>
            <a:r>
              <a:rPr lang="nb-NO" dirty="0" smtClean="0"/>
              <a:t>Fifth </a:t>
            </a:r>
            <a:r>
              <a:rPr lang="nb-NO" dirty="0" err="1" smtClean="0"/>
              <a:t>level</a:t>
            </a:r>
            <a:endParaRPr lang="en-US" dirty="0"/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509588" y="274638"/>
            <a:ext cx="8181975" cy="861747"/>
          </a:xfrm>
        </p:spPr>
        <p:txBody>
          <a:bodyPr>
            <a:normAutofit/>
          </a:bodyPr>
          <a:lstStyle>
            <a:lvl1pPr algn="l">
              <a:defRPr sz="2000" b="1"/>
            </a:lvl1pPr>
          </a:lstStyle>
          <a:p>
            <a:r>
              <a:rPr lang="nb-NO" smtClean="0"/>
              <a:t>Click to edit Master title style</a:t>
            </a:r>
            <a:endParaRPr lang="en-US"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3"/>
          </p:nvPr>
        </p:nvSpPr>
        <p:spPr>
          <a:xfrm>
            <a:off x="4670699" y="1282700"/>
            <a:ext cx="4020864" cy="4411663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1600"/>
            </a:lvl1pPr>
            <a:lvl2pPr>
              <a:lnSpc>
                <a:spcPct val="120000"/>
              </a:lnSpc>
              <a:defRPr sz="1400"/>
            </a:lvl2pPr>
            <a:lvl3pPr>
              <a:lnSpc>
                <a:spcPct val="120000"/>
              </a:lnSpc>
              <a:defRPr sz="1200"/>
            </a:lvl3pPr>
            <a:lvl4pPr>
              <a:lnSpc>
                <a:spcPct val="120000"/>
              </a:lnSpc>
              <a:defRPr sz="1100"/>
            </a:lvl4pPr>
            <a:lvl5pPr>
              <a:lnSpc>
                <a:spcPct val="120000"/>
              </a:lnSpc>
              <a:defRPr sz="11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4"/>
          </p:nvPr>
        </p:nvSpPr>
        <p:spPr>
          <a:xfrm>
            <a:off x="6453188" y="6280150"/>
            <a:ext cx="923925" cy="474663"/>
          </a:xfrm>
        </p:spPr>
        <p:txBody>
          <a:bodyPr/>
          <a:lstStyle>
            <a:lvl1pPr algn="r">
              <a:defRPr sz="1100">
                <a:solidFill>
                  <a:srgbClr val="0D0D0D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2954338" y="6280150"/>
            <a:ext cx="2660650" cy="449263"/>
          </a:xfrm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algn="l" fontAlgn="base">
              <a:spcBef>
                <a:spcPct val="0"/>
              </a:spcBef>
              <a:spcAft>
                <a:spcPct val="0"/>
              </a:spcAft>
              <a:defRPr sz="1100">
                <a:solidFill>
                  <a:srgbClr val="0D0D0D"/>
                </a:solidFill>
                <a:latin typeface="Verdana" pitchFamily="34" charset="0"/>
                <a:ea typeface="Geneva" pitchFamily="123" charset="-128"/>
              </a:defRPr>
            </a:lvl1pPr>
          </a:lstStyle>
          <a:p>
            <a:pPr>
              <a:defRPr/>
            </a:pPr>
            <a:r>
              <a:rPr lang="en-US"/>
              <a:t>NTL Sjøfartsdirektoratet</a:t>
            </a:r>
          </a:p>
          <a:p>
            <a:pPr>
              <a:defRPr/>
            </a:pPr>
            <a:r>
              <a:rPr lang="en-US"/>
              <a:t>John Leirvaag, 2. nestleder NTL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8277225" y="6364288"/>
            <a:ext cx="738188" cy="365125"/>
          </a:xfrm>
        </p:spPr>
        <p:txBody>
          <a:bodyPr/>
          <a:lstStyle>
            <a:lvl1pPr>
              <a:defRPr b="1">
                <a:solidFill>
                  <a:srgbClr val="F2F2F2"/>
                </a:solidFill>
                <a:latin typeface="Verdana" pitchFamily="34" charset="0"/>
              </a:defRPr>
            </a:lvl1pPr>
          </a:lstStyle>
          <a:p>
            <a:pPr>
              <a:defRPr/>
            </a:pPr>
            <a:fld id="{8674FE14-4BD4-455C-A169-80EF83CAB7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ort Innho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137275"/>
            <a:ext cx="9144000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7"/>
          <p:cNvSpPr/>
          <p:nvPr/>
        </p:nvSpPr>
        <p:spPr>
          <a:xfrm>
            <a:off x="0" y="0"/>
            <a:ext cx="9142413" cy="61087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7" name="Picture 8" descr="NTL_Logo_Neg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3713" y="6246813"/>
            <a:ext cx="1855787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9588" y="271463"/>
            <a:ext cx="8181975" cy="862012"/>
          </a:xfrm>
        </p:spPr>
        <p:txBody>
          <a:bodyPr>
            <a:normAutofit/>
          </a:bodyPr>
          <a:lstStyle>
            <a:lvl1pPr algn="l">
              <a:defRPr sz="2000" b="1"/>
            </a:lvl1pPr>
          </a:lstStyle>
          <a:p>
            <a:r>
              <a:rPr lang="nb-NO" smtClean="0"/>
              <a:t>Click to edit Master title style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588" y="1282700"/>
            <a:ext cx="8181975" cy="4411663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6453188" y="6280150"/>
            <a:ext cx="923925" cy="474663"/>
          </a:xfrm>
        </p:spPr>
        <p:txBody>
          <a:bodyPr/>
          <a:lstStyle>
            <a:lvl1pPr algn="r">
              <a:defRPr sz="1100">
                <a:solidFill>
                  <a:srgbClr val="0D0D0D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54338" y="6280150"/>
            <a:ext cx="2660650" cy="449263"/>
          </a:xfrm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algn="l" fontAlgn="base">
              <a:spcBef>
                <a:spcPct val="0"/>
              </a:spcBef>
              <a:spcAft>
                <a:spcPct val="0"/>
              </a:spcAft>
              <a:defRPr sz="1100">
                <a:solidFill>
                  <a:srgbClr val="0D0D0D"/>
                </a:solidFill>
                <a:latin typeface="Verdana" pitchFamily="34" charset="0"/>
                <a:ea typeface="Geneva" pitchFamily="123" charset="-128"/>
              </a:defRPr>
            </a:lvl1pPr>
          </a:lstStyle>
          <a:p>
            <a:pPr>
              <a:defRPr/>
            </a:pPr>
            <a:r>
              <a:rPr lang="en-US"/>
              <a:t>NTL Sjøfartsdirektoratet</a:t>
            </a:r>
          </a:p>
          <a:p>
            <a:pPr>
              <a:defRPr/>
            </a:pPr>
            <a:r>
              <a:rPr lang="en-US"/>
              <a:t>John Leirvaag, 2. nestleder NTL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7225" y="6364288"/>
            <a:ext cx="738188" cy="365125"/>
          </a:xfrm>
        </p:spPr>
        <p:txBody>
          <a:bodyPr/>
          <a:lstStyle>
            <a:lvl1pPr>
              <a:defRPr b="1">
                <a:solidFill>
                  <a:srgbClr val="F2F2F2"/>
                </a:solidFill>
                <a:latin typeface="Verdana" pitchFamily="34" charset="0"/>
              </a:defRPr>
            </a:lvl1pPr>
          </a:lstStyle>
          <a:p>
            <a:pPr>
              <a:defRPr/>
            </a:pPr>
            <a:fld id="{BB6B7743-6FE1-4F8E-A03B-B56D0B0E32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e Slide, St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137275"/>
            <a:ext cx="9144000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7"/>
          <p:cNvSpPr/>
          <p:nvPr/>
        </p:nvSpPr>
        <p:spPr>
          <a:xfrm>
            <a:off x="0" y="0"/>
            <a:ext cx="9142413" cy="61087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5" name="Picture 8" descr="NTL_Logo_Neg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3713" y="6246813"/>
            <a:ext cx="1855787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Content Placeholder 5"/>
          <p:cNvSpPr>
            <a:spLocks noGrp="1"/>
          </p:cNvSpPr>
          <p:nvPr>
            <p:ph sz="quarter" idx="4"/>
          </p:nvPr>
        </p:nvSpPr>
        <p:spPr>
          <a:xfrm>
            <a:off x="2" y="0"/>
            <a:ext cx="9142411" cy="609971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453188" y="6280150"/>
            <a:ext cx="923925" cy="474663"/>
          </a:xfrm>
        </p:spPr>
        <p:txBody>
          <a:bodyPr/>
          <a:lstStyle>
            <a:lvl1pPr algn="r">
              <a:defRPr sz="1100">
                <a:solidFill>
                  <a:srgbClr val="0D0D0D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54338" y="6280150"/>
            <a:ext cx="2660650" cy="449263"/>
          </a:xfrm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algn="l" fontAlgn="base">
              <a:spcBef>
                <a:spcPct val="0"/>
              </a:spcBef>
              <a:spcAft>
                <a:spcPct val="0"/>
              </a:spcAft>
              <a:defRPr sz="1100">
                <a:solidFill>
                  <a:srgbClr val="0D0D0D"/>
                </a:solidFill>
                <a:latin typeface="Verdana" pitchFamily="34" charset="0"/>
                <a:ea typeface="Geneva" pitchFamily="123" charset="-128"/>
              </a:defRPr>
            </a:lvl1pPr>
          </a:lstStyle>
          <a:p>
            <a:pPr>
              <a:defRPr/>
            </a:pPr>
            <a:r>
              <a:rPr lang="en-US"/>
              <a:t>NTL Sjøfartsdirektoratet</a:t>
            </a:r>
          </a:p>
          <a:p>
            <a:pPr>
              <a:defRPr/>
            </a:pPr>
            <a:r>
              <a:rPr lang="en-US"/>
              <a:t>John Leirvaag, 2. nestleder NTL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7225" y="6364288"/>
            <a:ext cx="738188" cy="365125"/>
          </a:xfrm>
        </p:spPr>
        <p:txBody>
          <a:bodyPr/>
          <a:lstStyle>
            <a:lvl1pPr>
              <a:defRPr b="1">
                <a:solidFill>
                  <a:srgbClr val="F2F2F2"/>
                </a:solidFill>
                <a:latin typeface="Verdana" pitchFamily="34" charset="0"/>
              </a:defRPr>
            </a:lvl1pPr>
          </a:lstStyle>
          <a:p>
            <a:pPr>
              <a:defRPr/>
            </a:pPr>
            <a:fld id="{44867249-1B1B-4557-9DE9-F6AE2811CF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gram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137275"/>
            <a:ext cx="9144000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7"/>
          <p:cNvSpPr/>
          <p:nvPr/>
        </p:nvSpPr>
        <p:spPr>
          <a:xfrm>
            <a:off x="0" y="0"/>
            <a:ext cx="9142413" cy="61087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6" name="Picture 8" descr="NTL_Logo_Neg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3713" y="6246813"/>
            <a:ext cx="1855787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9588" y="271463"/>
            <a:ext cx="8255000" cy="862012"/>
          </a:xfrm>
        </p:spPr>
        <p:txBody>
          <a:bodyPr>
            <a:normAutofit/>
          </a:bodyPr>
          <a:lstStyle>
            <a:lvl1pPr algn="l">
              <a:defRPr sz="2000" b="1"/>
            </a:lvl1pPr>
          </a:lstStyle>
          <a:p>
            <a:r>
              <a:rPr lang="nb-NO" smtClean="0"/>
              <a:t>Click to edit Master title style</a:t>
            </a:r>
            <a:endParaRPr lang="en-US" dirty="0"/>
          </a:p>
        </p:txBody>
      </p:sp>
      <p:sp>
        <p:nvSpPr>
          <p:cNvPr id="7" name="Chart Placeholder 6"/>
          <p:cNvSpPr>
            <a:spLocks noGrp="1"/>
          </p:cNvSpPr>
          <p:nvPr>
            <p:ph type="chart" sz="quarter" idx="13"/>
          </p:nvPr>
        </p:nvSpPr>
        <p:spPr>
          <a:xfrm>
            <a:off x="509588" y="1293495"/>
            <a:ext cx="8270875" cy="4400868"/>
          </a:xfrm>
        </p:spPr>
        <p:txBody>
          <a:bodyPr rtlCol="0">
            <a:normAutofit/>
          </a:bodyPr>
          <a:lstStyle/>
          <a:p>
            <a:pPr lvl="0"/>
            <a:r>
              <a:rPr lang="nb-NO" noProof="0" smtClean="0"/>
              <a:t>Click icon to add chart</a:t>
            </a:r>
            <a:endParaRPr lang="en-US" noProof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4"/>
          </p:nvPr>
        </p:nvSpPr>
        <p:spPr>
          <a:xfrm>
            <a:off x="8277225" y="6364288"/>
            <a:ext cx="738188" cy="365125"/>
          </a:xfrm>
        </p:spPr>
        <p:txBody>
          <a:bodyPr/>
          <a:lstStyle>
            <a:lvl1pPr>
              <a:defRPr b="1">
                <a:solidFill>
                  <a:srgbClr val="F2F2F2"/>
                </a:solidFill>
                <a:latin typeface="Verdana" pitchFamily="34" charset="0"/>
              </a:defRPr>
            </a:lvl1pPr>
          </a:lstStyle>
          <a:p>
            <a:pPr>
              <a:defRPr/>
            </a:pPr>
            <a:fld id="{14D445CF-C41A-4D2C-B7EA-F6C66EA501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5"/>
          </p:nvPr>
        </p:nvSpPr>
        <p:spPr>
          <a:xfrm>
            <a:off x="6453188" y="6280150"/>
            <a:ext cx="923925" cy="474663"/>
          </a:xfrm>
        </p:spPr>
        <p:txBody>
          <a:bodyPr/>
          <a:lstStyle>
            <a:lvl1pPr algn="r">
              <a:defRPr sz="1100">
                <a:solidFill>
                  <a:srgbClr val="0D0D0D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6"/>
          </p:nvPr>
        </p:nvSpPr>
        <p:spPr>
          <a:xfrm>
            <a:off x="2954338" y="6280150"/>
            <a:ext cx="2660650" cy="449263"/>
          </a:xfrm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algn="l" fontAlgn="base">
              <a:spcBef>
                <a:spcPct val="0"/>
              </a:spcBef>
              <a:spcAft>
                <a:spcPct val="0"/>
              </a:spcAft>
              <a:defRPr sz="1100">
                <a:solidFill>
                  <a:srgbClr val="0D0D0D"/>
                </a:solidFill>
                <a:latin typeface="Verdana" pitchFamily="34" charset="0"/>
                <a:ea typeface="Geneva" pitchFamily="123" charset="-128"/>
              </a:defRPr>
            </a:lvl1pPr>
          </a:lstStyle>
          <a:p>
            <a:pPr>
              <a:defRPr/>
            </a:pPr>
            <a:r>
              <a:rPr lang="en-US"/>
              <a:t>NTL Sjøfartsdirektoratet</a:t>
            </a:r>
          </a:p>
          <a:p>
            <a:pPr>
              <a:defRPr/>
            </a:pPr>
            <a:r>
              <a:rPr lang="en-US"/>
              <a:t>John Leirvaag, 2. nestleder NTL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137275"/>
            <a:ext cx="9144000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7"/>
          <p:cNvSpPr/>
          <p:nvPr/>
        </p:nvSpPr>
        <p:spPr>
          <a:xfrm>
            <a:off x="0" y="0"/>
            <a:ext cx="9142413" cy="61087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4" name="Picture 8" descr="NTL_Logo_Neg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3713" y="6246813"/>
            <a:ext cx="1855787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453188" y="6280150"/>
            <a:ext cx="923925" cy="474663"/>
          </a:xfrm>
        </p:spPr>
        <p:txBody>
          <a:bodyPr/>
          <a:lstStyle>
            <a:lvl1pPr algn="r">
              <a:defRPr sz="1100">
                <a:solidFill>
                  <a:srgbClr val="0D0D0D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54338" y="6280150"/>
            <a:ext cx="2660650" cy="449263"/>
          </a:xfrm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algn="l" fontAlgn="base">
              <a:spcBef>
                <a:spcPct val="0"/>
              </a:spcBef>
              <a:spcAft>
                <a:spcPct val="0"/>
              </a:spcAft>
              <a:defRPr sz="1100">
                <a:solidFill>
                  <a:srgbClr val="0D0D0D"/>
                </a:solidFill>
                <a:latin typeface="Verdana" pitchFamily="34" charset="0"/>
                <a:ea typeface="Geneva" pitchFamily="123" charset="-128"/>
              </a:defRPr>
            </a:lvl1pPr>
          </a:lstStyle>
          <a:p>
            <a:pPr>
              <a:defRPr/>
            </a:pPr>
            <a:r>
              <a:rPr lang="en-US"/>
              <a:t>NTL Sjøfartsdirektoratet</a:t>
            </a:r>
          </a:p>
          <a:p>
            <a:pPr>
              <a:defRPr/>
            </a:pPr>
            <a:r>
              <a:rPr lang="en-US"/>
              <a:t>John Leirvaag, 2. nestleder NTL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7225" y="6364288"/>
            <a:ext cx="738188" cy="365125"/>
          </a:xfrm>
        </p:spPr>
        <p:txBody>
          <a:bodyPr/>
          <a:lstStyle>
            <a:lvl1pPr>
              <a:defRPr b="1">
                <a:solidFill>
                  <a:srgbClr val="F2F2F2"/>
                </a:solidFill>
                <a:latin typeface="Verdana" pitchFamily="34" charset="0"/>
              </a:defRPr>
            </a:lvl1pPr>
          </a:lstStyle>
          <a:p>
            <a:pPr>
              <a:defRPr/>
            </a:pPr>
            <a:fld id="{6F5BDA3C-62E7-44AD-BED3-DFF526CEC3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unktliste /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137275"/>
            <a:ext cx="9144000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7" descr="NTL_Logo_Neg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3713" y="6246813"/>
            <a:ext cx="1855787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9588" y="274638"/>
            <a:ext cx="8177212" cy="861747"/>
          </a:xfrm>
        </p:spPr>
        <p:txBody>
          <a:bodyPr>
            <a:normAutofit/>
          </a:bodyPr>
          <a:lstStyle>
            <a:lvl1pPr algn="l">
              <a:defRPr sz="2000" b="1"/>
            </a:lvl1pPr>
          </a:lstStyle>
          <a:p>
            <a:r>
              <a:rPr lang="nb-NO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9588" y="1295820"/>
            <a:ext cx="8177211" cy="4398543"/>
          </a:xfrm>
        </p:spPr>
        <p:txBody>
          <a:bodyPr/>
          <a:lstStyle>
            <a:lvl1pPr>
              <a:lnSpc>
                <a:spcPct val="120000"/>
              </a:lnSpc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lnSpc>
                <a:spcPct val="120000"/>
              </a:lnSpc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lnSpc>
                <a:spcPct val="120000"/>
              </a:lnSpc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lnSpc>
                <a:spcPct val="120000"/>
              </a:lnSpc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lnSpc>
                <a:spcPct val="120000"/>
              </a:lnSpc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8277225" y="6364288"/>
            <a:ext cx="738188" cy="365125"/>
          </a:xfrm>
        </p:spPr>
        <p:txBody>
          <a:bodyPr/>
          <a:lstStyle>
            <a:lvl1pPr>
              <a:defRPr b="1">
                <a:solidFill>
                  <a:srgbClr val="F2F2F2"/>
                </a:solidFill>
                <a:latin typeface="Verdana" pitchFamily="34" charset="0"/>
              </a:defRPr>
            </a:lvl1pPr>
          </a:lstStyle>
          <a:p>
            <a:pPr>
              <a:defRPr/>
            </a:pPr>
            <a:fld id="{FDFB049E-7EA9-4A11-B04E-FBDAB23BEC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1"/>
          </p:nvPr>
        </p:nvSpPr>
        <p:spPr>
          <a:xfrm>
            <a:off x="6453188" y="6280150"/>
            <a:ext cx="923925" cy="474663"/>
          </a:xfrm>
        </p:spPr>
        <p:txBody>
          <a:bodyPr/>
          <a:lstStyle>
            <a:lvl1pPr algn="r">
              <a:defRPr sz="1100">
                <a:solidFill>
                  <a:srgbClr val="0D0D0D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2954338" y="6280150"/>
            <a:ext cx="2660650" cy="449263"/>
          </a:xfrm>
        </p:spPr>
        <p:txBody>
          <a:bodyPr/>
          <a:lstStyle>
            <a:lvl1pPr algn="l">
              <a:defRPr sz="1100">
                <a:solidFill>
                  <a:srgbClr val="0D0D0D"/>
                </a:solidFill>
              </a:defRPr>
            </a:lvl1pPr>
          </a:lstStyle>
          <a:p>
            <a:pPr>
              <a:defRPr/>
            </a:pPr>
            <a:r>
              <a:rPr lang="en-US"/>
              <a:t>NTL Sjøfartsdirektoratet</a:t>
            </a:r>
          </a:p>
          <a:p>
            <a:pPr>
              <a:defRPr/>
            </a:pPr>
            <a:r>
              <a:rPr lang="en-US"/>
              <a:t>John Leirvaag, 2. nestleder NTL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l Kapp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7" descr="NTL_Logo_Neg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3713" y="519113"/>
            <a:ext cx="3219450" cy="881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itle 1"/>
          <p:cNvSpPr>
            <a:spLocks noGrp="1"/>
          </p:cNvSpPr>
          <p:nvPr>
            <p:ph type="ctrTitle"/>
          </p:nvPr>
        </p:nvSpPr>
        <p:spPr>
          <a:xfrm>
            <a:off x="5113550" y="2400350"/>
            <a:ext cx="3796509" cy="1015236"/>
          </a:xfrm>
        </p:spPr>
        <p:txBody>
          <a:bodyPr anchor="b">
            <a:normAutofit/>
          </a:bodyPr>
          <a:lstStyle>
            <a:lvl1pPr algn="l">
              <a:defRPr sz="3000" b="1">
                <a:solidFill>
                  <a:schemeClr val="bg1"/>
                </a:solidFill>
              </a:defRPr>
            </a:lvl1pPr>
          </a:lstStyle>
          <a:p>
            <a:r>
              <a:rPr lang="nb-NO" smtClean="0"/>
              <a:t>Click to edit Master title style</a:t>
            </a:r>
            <a:endParaRPr lang="en-US" dirty="0"/>
          </a:p>
        </p:txBody>
      </p:sp>
      <p:sp>
        <p:nvSpPr>
          <p:cNvPr id="15" name="Subtitle 2"/>
          <p:cNvSpPr>
            <a:spLocks noGrp="1"/>
          </p:cNvSpPr>
          <p:nvPr>
            <p:ph type="subTitle" idx="1"/>
          </p:nvPr>
        </p:nvSpPr>
        <p:spPr>
          <a:xfrm>
            <a:off x="5113549" y="3484315"/>
            <a:ext cx="3796510" cy="792887"/>
          </a:xfrm>
        </p:spPr>
        <p:txBody>
          <a:bodyPr/>
          <a:lstStyle>
            <a:lvl1pPr marL="0" indent="0" algn="l">
              <a:buNone/>
              <a:defRPr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Delt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137275"/>
            <a:ext cx="9144000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7" descr="NTL_Logo_Neg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3713" y="6246813"/>
            <a:ext cx="1855787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9588" y="1282700"/>
            <a:ext cx="3986212" cy="4411663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1600"/>
            </a:lvl1pPr>
            <a:lvl2pPr>
              <a:lnSpc>
                <a:spcPct val="120000"/>
              </a:lnSpc>
              <a:defRPr sz="1400"/>
            </a:lvl2pPr>
            <a:lvl3pPr>
              <a:lnSpc>
                <a:spcPct val="120000"/>
              </a:lnSpc>
              <a:defRPr sz="1200"/>
            </a:lvl3pPr>
            <a:lvl4pPr>
              <a:lnSpc>
                <a:spcPct val="120000"/>
              </a:lnSpc>
              <a:defRPr sz="1100"/>
            </a:lvl4pPr>
            <a:lvl5pPr>
              <a:lnSpc>
                <a:spcPct val="120000"/>
              </a:lnSpc>
              <a:defRPr sz="11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en-US" dirty="0"/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509588" y="274638"/>
            <a:ext cx="8181975" cy="861747"/>
          </a:xfrm>
        </p:spPr>
        <p:txBody>
          <a:bodyPr>
            <a:normAutofit/>
          </a:bodyPr>
          <a:lstStyle>
            <a:lvl1pPr algn="l">
              <a:defRPr sz="2000" b="1"/>
            </a:lvl1pPr>
          </a:lstStyle>
          <a:p>
            <a:r>
              <a:rPr lang="nb-NO" smtClean="0"/>
              <a:t>Click to edit Master title style</a:t>
            </a:r>
            <a:endParaRPr lang="en-US"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3"/>
          </p:nvPr>
        </p:nvSpPr>
        <p:spPr>
          <a:xfrm>
            <a:off x="4670699" y="1282700"/>
            <a:ext cx="4020864" cy="4411663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1600"/>
            </a:lvl1pPr>
            <a:lvl2pPr>
              <a:lnSpc>
                <a:spcPct val="120000"/>
              </a:lnSpc>
              <a:defRPr sz="1400"/>
            </a:lvl2pPr>
            <a:lvl3pPr>
              <a:lnSpc>
                <a:spcPct val="120000"/>
              </a:lnSpc>
              <a:defRPr sz="1200"/>
            </a:lvl3pPr>
            <a:lvl4pPr>
              <a:lnSpc>
                <a:spcPct val="120000"/>
              </a:lnSpc>
              <a:defRPr sz="1100"/>
            </a:lvl4pPr>
            <a:lvl5pPr>
              <a:lnSpc>
                <a:spcPct val="120000"/>
              </a:lnSpc>
              <a:defRPr sz="11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>
          <a:xfrm>
            <a:off x="6453188" y="6280150"/>
            <a:ext cx="923925" cy="474663"/>
          </a:xfrm>
        </p:spPr>
        <p:txBody>
          <a:bodyPr/>
          <a:lstStyle>
            <a:lvl1pPr algn="r">
              <a:defRPr sz="1100">
                <a:solidFill>
                  <a:srgbClr val="0D0D0D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2954338" y="6280150"/>
            <a:ext cx="2660650" cy="449263"/>
          </a:xfrm>
        </p:spPr>
        <p:txBody>
          <a:bodyPr/>
          <a:lstStyle>
            <a:lvl1pPr algn="l">
              <a:defRPr sz="1100">
                <a:solidFill>
                  <a:srgbClr val="0D0D0D"/>
                </a:solidFill>
              </a:defRPr>
            </a:lvl1pPr>
          </a:lstStyle>
          <a:p>
            <a:pPr>
              <a:defRPr/>
            </a:pPr>
            <a:r>
              <a:rPr lang="en-US"/>
              <a:t>NTL Sjøfartsdirektoratet</a:t>
            </a:r>
          </a:p>
          <a:p>
            <a:pPr>
              <a:defRPr/>
            </a:pPr>
            <a:r>
              <a:rPr lang="en-US"/>
              <a:t>John Leirvaag, 2. nestleder NTL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8277225" y="6364288"/>
            <a:ext cx="738188" cy="365125"/>
          </a:xfrm>
        </p:spPr>
        <p:txBody>
          <a:bodyPr/>
          <a:lstStyle>
            <a:lvl1pPr>
              <a:defRPr b="1">
                <a:solidFill>
                  <a:srgbClr val="F2F2F2"/>
                </a:solidFill>
                <a:latin typeface="Verdana" pitchFamily="34" charset="0"/>
              </a:defRPr>
            </a:lvl1pPr>
          </a:lstStyle>
          <a:p>
            <a:pPr>
              <a:defRPr/>
            </a:pPr>
            <a:fld id="{73BC45E1-AEC6-4C2A-A31D-8CA823000A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ort Innho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137275"/>
            <a:ext cx="9144000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7" descr="NTL_Logo_Neg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3713" y="6246813"/>
            <a:ext cx="1855787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9588" y="271463"/>
            <a:ext cx="8181975" cy="862012"/>
          </a:xfrm>
        </p:spPr>
        <p:txBody>
          <a:bodyPr>
            <a:normAutofit/>
          </a:bodyPr>
          <a:lstStyle>
            <a:lvl1pPr algn="l">
              <a:defRPr sz="2000" b="1"/>
            </a:lvl1pPr>
          </a:lstStyle>
          <a:p>
            <a:r>
              <a:rPr lang="nb-NO" smtClean="0"/>
              <a:t>Click to edit Master title style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588" y="1282700"/>
            <a:ext cx="8181975" cy="4411663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453188" y="6280150"/>
            <a:ext cx="923925" cy="474663"/>
          </a:xfrm>
        </p:spPr>
        <p:txBody>
          <a:bodyPr/>
          <a:lstStyle>
            <a:lvl1pPr algn="r">
              <a:defRPr sz="1100">
                <a:solidFill>
                  <a:srgbClr val="0D0D0D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54338" y="6280150"/>
            <a:ext cx="2660650" cy="449263"/>
          </a:xfrm>
        </p:spPr>
        <p:txBody>
          <a:bodyPr/>
          <a:lstStyle>
            <a:lvl1pPr algn="l">
              <a:defRPr sz="1100">
                <a:solidFill>
                  <a:srgbClr val="0D0D0D"/>
                </a:solidFill>
              </a:defRPr>
            </a:lvl1pPr>
          </a:lstStyle>
          <a:p>
            <a:pPr>
              <a:defRPr/>
            </a:pPr>
            <a:r>
              <a:rPr lang="en-US"/>
              <a:t>NTL Sjøfartsdirektoratet</a:t>
            </a:r>
          </a:p>
          <a:p>
            <a:pPr>
              <a:defRPr/>
            </a:pPr>
            <a:r>
              <a:rPr lang="en-US"/>
              <a:t>John Leirvaag, 2. nestleder NTL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7225" y="6364288"/>
            <a:ext cx="738188" cy="365125"/>
          </a:xfrm>
        </p:spPr>
        <p:txBody>
          <a:bodyPr/>
          <a:lstStyle>
            <a:lvl1pPr>
              <a:defRPr b="1">
                <a:solidFill>
                  <a:srgbClr val="F2F2F2"/>
                </a:solidFill>
                <a:latin typeface="Verdana" pitchFamily="34" charset="0"/>
              </a:defRPr>
            </a:lvl1pPr>
          </a:lstStyle>
          <a:p>
            <a:pPr>
              <a:defRPr/>
            </a:pPr>
            <a:fld id="{83536199-2EC6-48D4-891C-CC11491EF2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e Slide, St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137275"/>
            <a:ext cx="9144000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7" descr="NTL_Logo_Neg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3713" y="6246813"/>
            <a:ext cx="1855787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Content Placeholder 5"/>
          <p:cNvSpPr>
            <a:spLocks noGrp="1"/>
          </p:cNvSpPr>
          <p:nvPr>
            <p:ph sz="quarter" idx="4"/>
          </p:nvPr>
        </p:nvSpPr>
        <p:spPr>
          <a:xfrm>
            <a:off x="2" y="0"/>
            <a:ext cx="9142411" cy="609971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453188" y="6280150"/>
            <a:ext cx="923925" cy="474663"/>
          </a:xfrm>
        </p:spPr>
        <p:txBody>
          <a:bodyPr/>
          <a:lstStyle>
            <a:lvl1pPr algn="r">
              <a:defRPr sz="1100">
                <a:solidFill>
                  <a:srgbClr val="0D0D0D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54338" y="6280150"/>
            <a:ext cx="2660650" cy="449263"/>
          </a:xfrm>
        </p:spPr>
        <p:txBody>
          <a:bodyPr/>
          <a:lstStyle>
            <a:lvl1pPr algn="l">
              <a:defRPr sz="1100">
                <a:solidFill>
                  <a:srgbClr val="0D0D0D"/>
                </a:solidFill>
              </a:defRPr>
            </a:lvl1pPr>
          </a:lstStyle>
          <a:p>
            <a:pPr>
              <a:defRPr/>
            </a:pPr>
            <a:r>
              <a:rPr lang="en-US"/>
              <a:t>NTL Sjøfartsdirektoratet</a:t>
            </a:r>
          </a:p>
          <a:p>
            <a:pPr>
              <a:defRPr/>
            </a:pPr>
            <a:r>
              <a:rPr lang="en-US"/>
              <a:t>John Leirvaag, 2. nestleder NTL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7225" y="6364288"/>
            <a:ext cx="738188" cy="365125"/>
          </a:xfrm>
        </p:spPr>
        <p:txBody>
          <a:bodyPr/>
          <a:lstStyle>
            <a:lvl1pPr>
              <a:defRPr b="1">
                <a:solidFill>
                  <a:srgbClr val="F2F2F2"/>
                </a:solidFill>
                <a:latin typeface="Verdana" pitchFamily="34" charset="0"/>
              </a:defRPr>
            </a:lvl1pPr>
          </a:lstStyle>
          <a:p>
            <a:pPr>
              <a:defRPr/>
            </a:pPr>
            <a:fld id="{92EAF618-0A5C-499D-BD48-181B9AC8E5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gram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137275"/>
            <a:ext cx="9144000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7" descr="NTL_Logo_Neg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3713" y="6246813"/>
            <a:ext cx="1855787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9588" y="271463"/>
            <a:ext cx="8255000" cy="862012"/>
          </a:xfrm>
        </p:spPr>
        <p:txBody>
          <a:bodyPr>
            <a:normAutofit/>
          </a:bodyPr>
          <a:lstStyle>
            <a:lvl1pPr algn="l">
              <a:defRPr sz="2000" b="1"/>
            </a:lvl1pPr>
          </a:lstStyle>
          <a:p>
            <a:r>
              <a:rPr lang="nb-NO" smtClean="0"/>
              <a:t>Click to edit Master title style</a:t>
            </a:r>
            <a:endParaRPr lang="en-US" dirty="0"/>
          </a:p>
        </p:txBody>
      </p:sp>
      <p:sp>
        <p:nvSpPr>
          <p:cNvPr id="7" name="Chart Placeholder 6"/>
          <p:cNvSpPr>
            <a:spLocks noGrp="1"/>
          </p:cNvSpPr>
          <p:nvPr>
            <p:ph type="chart" sz="quarter" idx="13"/>
          </p:nvPr>
        </p:nvSpPr>
        <p:spPr>
          <a:xfrm>
            <a:off x="509588" y="1293495"/>
            <a:ext cx="8270875" cy="4400868"/>
          </a:xfrm>
        </p:spPr>
        <p:txBody>
          <a:bodyPr rtlCol="0">
            <a:normAutofit/>
          </a:bodyPr>
          <a:lstStyle/>
          <a:p>
            <a:pPr lvl="0"/>
            <a:r>
              <a:rPr lang="nb-NO" noProof="0" smtClean="0"/>
              <a:t>Click icon to add chart</a:t>
            </a:r>
            <a:endParaRPr lang="en-US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4"/>
          </p:nvPr>
        </p:nvSpPr>
        <p:spPr>
          <a:xfrm>
            <a:off x="8277225" y="6364288"/>
            <a:ext cx="738188" cy="365125"/>
          </a:xfrm>
        </p:spPr>
        <p:txBody>
          <a:bodyPr/>
          <a:lstStyle>
            <a:lvl1pPr>
              <a:defRPr b="1">
                <a:solidFill>
                  <a:srgbClr val="F2F2F2"/>
                </a:solidFill>
                <a:latin typeface="Verdana" pitchFamily="34" charset="0"/>
              </a:defRPr>
            </a:lvl1pPr>
          </a:lstStyle>
          <a:p>
            <a:pPr>
              <a:defRPr/>
            </a:pPr>
            <a:fld id="{C341B20F-83D1-4696-B9D1-AB1F5A1A18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5"/>
          </p:nvPr>
        </p:nvSpPr>
        <p:spPr>
          <a:xfrm>
            <a:off x="6453188" y="6280150"/>
            <a:ext cx="923925" cy="474663"/>
          </a:xfrm>
        </p:spPr>
        <p:txBody>
          <a:bodyPr/>
          <a:lstStyle>
            <a:lvl1pPr algn="r">
              <a:defRPr sz="1100">
                <a:solidFill>
                  <a:srgbClr val="0D0D0D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6"/>
          </p:nvPr>
        </p:nvSpPr>
        <p:spPr>
          <a:xfrm>
            <a:off x="2954338" y="6280150"/>
            <a:ext cx="2660650" cy="449263"/>
          </a:xfrm>
        </p:spPr>
        <p:txBody>
          <a:bodyPr/>
          <a:lstStyle>
            <a:lvl1pPr algn="l">
              <a:defRPr sz="1100">
                <a:solidFill>
                  <a:srgbClr val="0D0D0D"/>
                </a:solidFill>
              </a:defRPr>
            </a:lvl1pPr>
          </a:lstStyle>
          <a:p>
            <a:pPr>
              <a:defRPr/>
            </a:pPr>
            <a:r>
              <a:rPr lang="en-US"/>
              <a:t>NTL Sjøfartsdirektoratet</a:t>
            </a:r>
          </a:p>
          <a:p>
            <a:pPr>
              <a:defRPr/>
            </a:pPr>
            <a:r>
              <a:rPr lang="en-US"/>
              <a:t>John Leirvaag, 2. nestleder NTL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137275"/>
            <a:ext cx="9144000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7" descr="NTL_Logo_Neg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3713" y="6246813"/>
            <a:ext cx="1855787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53188" y="6280150"/>
            <a:ext cx="923925" cy="474663"/>
          </a:xfrm>
        </p:spPr>
        <p:txBody>
          <a:bodyPr/>
          <a:lstStyle>
            <a:lvl1pPr algn="r">
              <a:defRPr sz="1100">
                <a:solidFill>
                  <a:srgbClr val="0D0D0D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54338" y="6280150"/>
            <a:ext cx="2660650" cy="449263"/>
          </a:xfrm>
        </p:spPr>
        <p:txBody>
          <a:bodyPr/>
          <a:lstStyle>
            <a:lvl1pPr algn="l">
              <a:defRPr sz="1100">
                <a:solidFill>
                  <a:srgbClr val="0D0D0D"/>
                </a:solidFill>
              </a:defRPr>
            </a:lvl1pPr>
          </a:lstStyle>
          <a:p>
            <a:pPr>
              <a:defRPr/>
            </a:pPr>
            <a:r>
              <a:rPr lang="en-US"/>
              <a:t>NTL Sjøfartsdirektoratet</a:t>
            </a:r>
          </a:p>
          <a:p>
            <a:pPr>
              <a:defRPr/>
            </a:pPr>
            <a:r>
              <a:rPr lang="en-US"/>
              <a:t>John Leirvaag, 2. nestleder NTL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7225" y="6364288"/>
            <a:ext cx="738188" cy="365125"/>
          </a:xfrm>
        </p:spPr>
        <p:txBody>
          <a:bodyPr/>
          <a:lstStyle>
            <a:lvl1pPr>
              <a:defRPr b="1">
                <a:solidFill>
                  <a:srgbClr val="F2F2F2"/>
                </a:solidFill>
                <a:latin typeface="Verdana" pitchFamily="34" charset="0"/>
              </a:defRPr>
            </a:lvl1pPr>
          </a:lstStyle>
          <a:p>
            <a:pPr>
              <a:defRPr/>
            </a:pPr>
            <a:fld id="{22D9A60C-B994-4B75-971C-C6746527C6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unktliste /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137275"/>
            <a:ext cx="9144000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7"/>
          <p:cNvSpPr/>
          <p:nvPr/>
        </p:nvSpPr>
        <p:spPr>
          <a:xfrm>
            <a:off x="0" y="0"/>
            <a:ext cx="9142413" cy="61087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6" name="Picture 8" descr="NTL_Logo_Neg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3713" y="6246813"/>
            <a:ext cx="1855787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9588" y="274638"/>
            <a:ext cx="8177212" cy="861747"/>
          </a:xfrm>
        </p:spPr>
        <p:txBody>
          <a:bodyPr>
            <a:normAutofit/>
          </a:bodyPr>
          <a:lstStyle>
            <a:lvl1pPr algn="l">
              <a:defRPr sz="2000" b="1"/>
            </a:lvl1pPr>
          </a:lstStyle>
          <a:p>
            <a:r>
              <a:rPr lang="nb-NO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9588" y="1295820"/>
            <a:ext cx="8177211" cy="4398543"/>
          </a:xfrm>
        </p:spPr>
        <p:txBody>
          <a:bodyPr/>
          <a:lstStyle>
            <a:lvl1pPr>
              <a:lnSpc>
                <a:spcPct val="120000"/>
              </a:lnSpc>
              <a:defRPr>
                <a:solidFill>
                  <a:schemeClr val="bg1">
                    <a:lumMod val="95000"/>
                  </a:schemeClr>
                </a:solidFill>
              </a:defRPr>
            </a:lvl1pPr>
            <a:lvl2pPr>
              <a:lnSpc>
                <a:spcPct val="120000"/>
              </a:lnSpc>
              <a:defRPr>
                <a:solidFill>
                  <a:schemeClr val="bg1">
                    <a:lumMod val="95000"/>
                  </a:schemeClr>
                </a:solidFill>
              </a:defRPr>
            </a:lvl2pPr>
            <a:lvl3pPr>
              <a:lnSpc>
                <a:spcPct val="120000"/>
              </a:lnSpc>
              <a:defRPr>
                <a:solidFill>
                  <a:schemeClr val="bg1">
                    <a:lumMod val="95000"/>
                  </a:schemeClr>
                </a:solidFill>
              </a:defRPr>
            </a:lvl3pPr>
            <a:lvl4pPr>
              <a:lnSpc>
                <a:spcPct val="120000"/>
              </a:lnSpc>
              <a:defRPr>
                <a:solidFill>
                  <a:schemeClr val="bg1">
                    <a:lumMod val="95000"/>
                  </a:schemeClr>
                </a:solidFill>
              </a:defRPr>
            </a:lvl4pPr>
            <a:lvl5pPr>
              <a:lnSpc>
                <a:spcPct val="120000"/>
              </a:lnSpc>
              <a:defRPr>
                <a:solidFill>
                  <a:schemeClr val="bg1">
                    <a:lumMod val="95000"/>
                  </a:schemeClr>
                </a:solidFill>
              </a:defRPr>
            </a:lvl5pPr>
          </a:lstStyle>
          <a:p>
            <a:pPr lvl="0"/>
            <a:r>
              <a:rPr lang="nb-NO" dirty="0" err="1" smtClean="0"/>
              <a:t>Click</a:t>
            </a:r>
            <a:r>
              <a:rPr lang="nb-NO" dirty="0" smtClean="0"/>
              <a:t> to </a:t>
            </a:r>
            <a:r>
              <a:rPr lang="nb-NO" dirty="0" err="1" smtClean="0"/>
              <a:t>edit</a:t>
            </a:r>
            <a:r>
              <a:rPr lang="nb-NO" dirty="0" smtClean="0"/>
              <a:t> Master </a:t>
            </a:r>
            <a:r>
              <a:rPr lang="nb-NO" dirty="0" err="1" smtClean="0"/>
              <a:t>text</a:t>
            </a:r>
            <a:r>
              <a:rPr lang="nb-NO" dirty="0" smtClean="0"/>
              <a:t> styles</a:t>
            </a:r>
          </a:p>
          <a:p>
            <a:pPr lvl="1"/>
            <a:r>
              <a:rPr lang="nb-NO" dirty="0" smtClean="0"/>
              <a:t>Second </a:t>
            </a:r>
            <a:r>
              <a:rPr lang="nb-NO" dirty="0" err="1" smtClean="0"/>
              <a:t>level</a:t>
            </a:r>
            <a:endParaRPr lang="nb-NO" dirty="0" smtClean="0"/>
          </a:p>
          <a:p>
            <a:pPr lvl="2"/>
            <a:r>
              <a:rPr lang="nb-NO" dirty="0" smtClean="0"/>
              <a:t>Third </a:t>
            </a:r>
            <a:r>
              <a:rPr lang="nb-NO" dirty="0" err="1" smtClean="0"/>
              <a:t>level</a:t>
            </a:r>
            <a:endParaRPr lang="nb-NO" dirty="0" smtClean="0"/>
          </a:p>
          <a:p>
            <a:pPr lvl="3"/>
            <a:r>
              <a:rPr lang="nb-NO" dirty="0" err="1" smtClean="0"/>
              <a:t>Fourth</a:t>
            </a:r>
            <a:r>
              <a:rPr lang="nb-NO" dirty="0" smtClean="0"/>
              <a:t> </a:t>
            </a:r>
            <a:r>
              <a:rPr lang="nb-NO" dirty="0" err="1" smtClean="0"/>
              <a:t>level</a:t>
            </a:r>
            <a:endParaRPr lang="nb-NO" dirty="0" smtClean="0"/>
          </a:p>
          <a:p>
            <a:pPr lvl="4"/>
            <a:r>
              <a:rPr lang="nb-NO" dirty="0" smtClean="0"/>
              <a:t>Fifth </a:t>
            </a:r>
            <a:r>
              <a:rPr lang="nb-NO" dirty="0" err="1" smtClean="0"/>
              <a:t>level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8277225" y="6364288"/>
            <a:ext cx="738188" cy="365125"/>
          </a:xfrm>
        </p:spPr>
        <p:txBody>
          <a:bodyPr/>
          <a:lstStyle>
            <a:lvl1pPr>
              <a:defRPr b="1">
                <a:solidFill>
                  <a:srgbClr val="F2F2F2"/>
                </a:solidFill>
                <a:latin typeface="Verdana" pitchFamily="34" charset="0"/>
              </a:defRPr>
            </a:lvl1pPr>
          </a:lstStyle>
          <a:p>
            <a:pPr>
              <a:defRPr/>
            </a:pPr>
            <a:fld id="{459F6315-BF81-4F54-A5AE-66E0811B00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1"/>
          </p:nvPr>
        </p:nvSpPr>
        <p:spPr>
          <a:xfrm>
            <a:off x="6372225" y="6280150"/>
            <a:ext cx="923925" cy="474663"/>
          </a:xfrm>
        </p:spPr>
        <p:txBody>
          <a:bodyPr/>
          <a:lstStyle>
            <a:lvl1pPr algn="r">
              <a:defRPr sz="1100">
                <a:solidFill>
                  <a:srgbClr val="0D0D0D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2954338" y="6280150"/>
            <a:ext cx="2660650" cy="449263"/>
          </a:xfrm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algn="l" fontAlgn="base">
              <a:spcBef>
                <a:spcPct val="0"/>
              </a:spcBef>
              <a:spcAft>
                <a:spcPct val="0"/>
              </a:spcAft>
              <a:defRPr sz="1100">
                <a:solidFill>
                  <a:srgbClr val="0D0D0D"/>
                </a:solidFill>
                <a:latin typeface="Verdana" pitchFamily="34" charset="0"/>
                <a:ea typeface="Geneva" pitchFamily="123" charset="-128"/>
              </a:defRPr>
            </a:lvl1pPr>
          </a:lstStyle>
          <a:p>
            <a:pPr>
              <a:defRPr/>
            </a:pPr>
            <a:r>
              <a:rPr lang="en-US"/>
              <a:t>NTL Sjøfartsdirektoratet</a:t>
            </a:r>
          </a:p>
          <a:p>
            <a:pPr>
              <a:defRPr/>
            </a:pPr>
            <a:r>
              <a:rPr lang="en-US"/>
              <a:t>John Leirvaag, 2. nestleder NTL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1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Click to edit Master title style</a:t>
            </a:r>
            <a:endParaRPr 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D9D9D9"/>
                </a:solidFill>
                <a:latin typeface="Verdan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D9D9D9"/>
                </a:solidFill>
                <a:latin typeface="Verdana" pitchFamily="34" charset="0"/>
              </a:defRPr>
            </a:lvl1pPr>
          </a:lstStyle>
          <a:p>
            <a:pPr>
              <a:defRPr/>
            </a:pPr>
            <a:r>
              <a:rPr lang="en-US" smtClean="0"/>
              <a:t>NTL Sjøfartsdirektoratet John Leirvaag, 2. nestleder NTL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D9D9D9"/>
                </a:solidFill>
              </a:defRPr>
            </a:lvl1pPr>
          </a:lstStyle>
          <a:p>
            <a:pPr>
              <a:defRPr/>
            </a:pPr>
            <a:fld id="{5985DE83-BB21-48C1-BB8D-0D39A19CA4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4" r:id="rId1"/>
    <p:sldLayoutId id="2147483765" r:id="rId2"/>
    <p:sldLayoutId id="2147483766" r:id="rId3"/>
    <p:sldLayoutId id="2147483767" r:id="rId4"/>
    <p:sldLayoutId id="2147483768" r:id="rId5"/>
    <p:sldLayoutId id="2147483769" r:id="rId6"/>
    <p:sldLayoutId id="2147483770" r:id="rId7"/>
    <p:sldLayoutId id="2147483771" r:id="rId8"/>
  </p:sldLayoutIdLst>
  <p:hf sldNum="0"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1"/>
          </a:solidFill>
          <a:latin typeface="Verdana"/>
          <a:ea typeface="Geneva" charset="0"/>
          <a:cs typeface="Verdana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charset="0"/>
          <a:ea typeface="Geneva" charset="0"/>
          <a:cs typeface="Verdana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charset="0"/>
          <a:ea typeface="Geneva" charset="0"/>
          <a:cs typeface="Verdana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charset="0"/>
          <a:ea typeface="Geneva" charset="0"/>
          <a:cs typeface="Verdana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charset="0"/>
          <a:ea typeface="Geneva" charset="0"/>
          <a:cs typeface="Verdana" pitchFamily="34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charset="0"/>
          <a:ea typeface="Geneva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charset="0"/>
          <a:ea typeface="Geneva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charset="0"/>
          <a:ea typeface="Geneva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charset="0"/>
          <a:ea typeface="Geneva" charset="0"/>
        </a:defRPr>
      </a:lvl9pPr>
    </p:titleStyle>
    <p:bodyStyle>
      <a:lvl1pPr marL="342900" indent="-342900" algn="l" defTabSz="457200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buFont typeface="Arial" pitchFamily="34" charset="0"/>
        <a:buChar char="•"/>
        <a:defRPr sz="1600" kern="1200">
          <a:solidFill>
            <a:schemeClr val="tx2"/>
          </a:solidFill>
          <a:latin typeface="Verdana"/>
          <a:ea typeface="Geneva" charset="0"/>
          <a:cs typeface="Verdana"/>
        </a:defRPr>
      </a:lvl1pPr>
      <a:lvl2pPr marL="742950" indent="-285750" algn="l" defTabSz="457200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buFont typeface="Arial" pitchFamily="34" charset="0"/>
        <a:buChar char="–"/>
        <a:defRPr sz="1400" kern="1200">
          <a:solidFill>
            <a:schemeClr val="bg2"/>
          </a:solidFill>
          <a:latin typeface="Verdana"/>
          <a:ea typeface="Geneva" charset="0"/>
          <a:cs typeface="Verdana"/>
        </a:defRPr>
      </a:lvl2pPr>
      <a:lvl3pPr marL="1143000" indent="-228600" algn="l" defTabSz="457200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buFont typeface="Arial" pitchFamily="34" charset="0"/>
        <a:buChar char="•"/>
        <a:defRPr sz="1200" kern="1200">
          <a:solidFill>
            <a:srgbClr val="AA2A24"/>
          </a:solidFill>
          <a:latin typeface="Verdana"/>
          <a:ea typeface="Geneva" charset="0"/>
          <a:cs typeface="Verdana"/>
        </a:defRPr>
      </a:lvl3pPr>
      <a:lvl4pPr marL="1600200" indent="-228600" algn="l" defTabSz="457200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buFont typeface="Arial" pitchFamily="34" charset="0"/>
        <a:buChar char="–"/>
        <a:defRPr sz="1100" kern="1200">
          <a:solidFill>
            <a:schemeClr val="tx2"/>
          </a:solidFill>
          <a:latin typeface="Verdana"/>
          <a:ea typeface="Geneva" charset="0"/>
          <a:cs typeface="Verdana"/>
        </a:defRPr>
      </a:lvl4pPr>
      <a:lvl5pPr marL="2057400" indent="-228600" algn="l" defTabSz="457200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buFont typeface="Arial" pitchFamily="34" charset="0"/>
        <a:buChar char="»"/>
        <a:defRPr sz="1100" kern="1200">
          <a:solidFill>
            <a:schemeClr val="tx2"/>
          </a:solidFill>
          <a:latin typeface="Verdana"/>
          <a:ea typeface="Geneva" charset="0"/>
          <a:cs typeface="Verdan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Click to edit Master title style</a:t>
            </a:r>
            <a:endParaRPr lang="en-US" smtClean="0"/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F2F2F2"/>
                </a:solidFill>
                <a:latin typeface="Verdan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F2F2F2"/>
                </a:solidFill>
                <a:latin typeface="Verdana"/>
                <a:ea typeface="+mn-ea"/>
                <a:cs typeface="Verdana"/>
              </a:defRPr>
            </a:lvl1pPr>
          </a:lstStyle>
          <a:p>
            <a:pPr>
              <a:defRPr/>
            </a:pPr>
            <a:r>
              <a:rPr lang="en-US" smtClean="0"/>
              <a:t>NTL Sjøfartsdirektoratet John Leirvaag, 2. nestleder NTL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F233242E-F974-4DE6-823C-04C12C02C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2" r:id="rId1"/>
    <p:sldLayoutId id="2147483773" r:id="rId2"/>
    <p:sldLayoutId id="2147483774" r:id="rId3"/>
    <p:sldLayoutId id="2147483775" r:id="rId4"/>
    <p:sldLayoutId id="2147483776" r:id="rId5"/>
    <p:sldLayoutId id="2147483777" r:id="rId6"/>
  </p:sldLayoutIdLst>
  <p:hf sldNum="0"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bg1"/>
          </a:solidFill>
          <a:latin typeface="Verdana"/>
          <a:ea typeface="Geneva" charset="0"/>
          <a:cs typeface="Verdana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charset="0"/>
          <a:ea typeface="Geneva" charset="0"/>
          <a:cs typeface="Verdana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charset="0"/>
          <a:ea typeface="Geneva" charset="0"/>
          <a:cs typeface="Verdana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charset="0"/>
          <a:ea typeface="Geneva" charset="0"/>
          <a:cs typeface="Verdana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charset="0"/>
          <a:ea typeface="Geneva" charset="0"/>
          <a:cs typeface="Verdana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charset="0"/>
          <a:ea typeface="Geneva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charset="0"/>
          <a:ea typeface="Geneva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charset="0"/>
          <a:ea typeface="Geneva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charset="0"/>
          <a:ea typeface="Geneva" charset="0"/>
        </a:defRPr>
      </a:lvl9pPr>
    </p:titleStyle>
    <p:bodyStyle>
      <a:lvl1pPr marL="342900" indent="-342900" algn="l" defTabSz="457200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buFont typeface="Arial" pitchFamily="34" charset="0"/>
        <a:buChar char="•"/>
        <a:defRPr sz="1600" kern="1200">
          <a:solidFill>
            <a:srgbClr val="F2F2F2"/>
          </a:solidFill>
          <a:latin typeface="Verdana"/>
          <a:ea typeface="Geneva" charset="0"/>
          <a:cs typeface="Verdana"/>
        </a:defRPr>
      </a:lvl1pPr>
      <a:lvl2pPr marL="742950" indent="-285750" algn="l" defTabSz="457200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buFont typeface="Arial" pitchFamily="34" charset="0"/>
        <a:buChar char="–"/>
        <a:defRPr sz="1400" kern="1200">
          <a:solidFill>
            <a:srgbClr val="D9D9D9"/>
          </a:solidFill>
          <a:latin typeface="Verdana"/>
          <a:ea typeface="Geneva" charset="0"/>
          <a:cs typeface="Verdana"/>
        </a:defRPr>
      </a:lvl2pPr>
      <a:lvl3pPr marL="1143000" indent="-228600" algn="l" defTabSz="457200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buFont typeface="Arial" pitchFamily="34" charset="0"/>
        <a:buChar char="•"/>
        <a:defRPr sz="1200" kern="1200">
          <a:solidFill>
            <a:srgbClr val="AA2A24"/>
          </a:solidFill>
          <a:latin typeface="Verdana"/>
          <a:ea typeface="Geneva" charset="0"/>
          <a:cs typeface="Verdana"/>
        </a:defRPr>
      </a:lvl3pPr>
      <a:lvl4pPr marL="1600200" indent="-228600" algn="l" defTabSz="457200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buFont typeface="Arial" pitchFamily="34" charset="0"/>
        <a:buChar char="–"/>
        <a:defRPr sz="1100" kern="1200">
          <a:solidFill>
            <a:srgbClr val="BFBFBF"/>
          </a:solidFill>
          <a:latin typeface="Verdana"/>
          <a:ea typeface="Geneva" charset="0"/>
          <a:cs typeface="Verdana"/>
        </a:defRPr>
      </a:lvl4pPr>
      <a:lvl5pPr marL="2057400" indent="-228600" algn="l" defTabSz="457200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buFont typeface="Arial" pitchFamily="34" charset="0"/>
        <a:buChar char="»"/>
        <a:defRPr sz="1100" kern="1200">
          <a:solidFill>
            <a:srgbClr val="BFBFBF"/>
          </a:solidFill>
          <a:latin typeface="Verdana"/>
          <a:ea typeface="Geneva" charset="0"/>
          <a:cs typeface="Verdan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youtube.com/watch?v=DaERHs8Q93E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/>
          <p:cNvSpPr/>
          <p:nvPr/>
        </p:nvSpPr>
        <p:spPr>
          <a:xfrm>
            <a:off x="0" y="1181100"/>
            <a:ext cx="7634288" cy="68018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/>
            <a:endParaRPr lang="nb-NO" sz="8800" noProof="1" smtClean="0">
              <a:solidFill>
                <a:schemeClr val="tx1">
                  <a:lumMod val="75000"/>
                  <a:lumOff val="25000"/>
                </a:schemeClr>
              </a:solidFill>
              <a:latin typeface="Verdana" pitchFamily="34" charset="0"/>
              <a:cs typeface="Verdana" pitchFamily="34" charset="0"/>
            </a:endParaRPr>
          </a:p>
          <a:p>
            <a:pPr eaLnBrk="0" hangingPunct="0"/>
            <a:endParaRPr lang="nb-NO" sz="4800" noProof="1" smtClean="0">
              <a:solidFill>
                <a:schemeClr val="bg1"/>
              </a:solidFill>
              <a:latin typeface="Verdana" pitchFamily="34" charset="0"/>
              <a:cs typeface="Verdana" pitchFamily="34" charset="0"/>
            </a:endParaRPr>
          </a:p>
          <a:p>
            <a:endParaRPr lang="nb-NO" sz="4400" dirty="0" smtClean="0"/>
          </a:p>
          <a:p>
            <a:r>
              <a:rPr lang="nb-NO" sz="4400" dirty="0" smtClean="0"/>
              <a:t> </a:t>
            </a:r>
            <a:endParaRPr lang="nb-NO" sz="4400" b="1" dirty="0" smtClean="0"/>
          </a:p>
          <a:p>
            <a:r>
              <a:rPr lang="nb-NO" sz="8800" noProof="1" smtClean="0">
                <a:latin typeface="Verdana" pitchFamily="34" charset="0"/>
                <a:cs typeface="Verdana" pitchFamily="34" charset="0"/>
              </a:rPr>
              <a:t/>
            </a:r>
            <a:br>
              <a:rPr lang="nb-NO" sz="8800" noProof="1" smtClean="0">
                <a:latin typeface="Verdana" pitchFamily="34" charset="0"/>
                <a:cs typeface="Verdana" pitchFamily="34" charset="0"/>
              </a:rPr>
            </a:br>
            <a:endParaRPr lang="nb-NO" sz="8800" noProof="1" smtClean="0">
              <a:latin typeface="Verdana" pitchFamily="34" charset="0"/>
              <a:cs typeface="Verdana" pitchFamily="34" charset="0"/>
            </a:endParaRPr>
          </a:p>
          <a:p>
            <a:pPr eaLnBrk="0" hangingPunct="0"/>
            <a:endParaRPr lang="nb-NO" noProof="1" smtClean="0">
              <a:latin typeface="Verdana" pitchFamily="34" charset="0"/>
              <a:cs typeface="Verdana" pitchFamily="34" charset="0"/>
            </a:endParaRPr>
          </a:p>
          <a:p>
            <a:pPr eaLnBrk="0" hangingPunct="0"/>
            <a:endParaRPr lang="nb-NO" noProof="1" smtClean="0">
              <a:latin typeface="Verdana" pitchFamily="34" charset="0"/>
              <a:cs typeface="Verdana" pitchFamily="34" charset="0"/>
            </a:endParaRPr>
          </a:p>
        </p:txBody>
      </p:sp>
      <p:sp>
        <p:nvSpPr>
          <p:cNvPr id="5" name="Rektangel 4"/>
          <p:cNvSpPr/>
          <p:nvPr/>
        </p:nvSpPr>
        <p:spPr>
          <a:xfrm>
            <a:off x="938531" y="1905001"/>
            <a:ext cx="6348094" cy="27853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sz="2500" noProof="1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Arbeidstid/overtid/fleksitid</a:t>
            </a:r>
          </a:p>
          <a:p>
            <a:endParaRPr lang="nb-NO" sz="2500" noProof="1" smtClean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nb-NO" sz="2500" noProof="1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NTL </a:t>
            </a:r>
            <a:r>
              <a:rPr lang="nb-NO" sz="2500" noProof="1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HiOA</a:t>
            </a:r>
            <a:endParaRPr lang="nb-NO" sz="2500" noProof="1" smtClean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b-NO" sz="2500" noProof="1" smtClean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nb-NO" sz="2500" noProof="1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12</a:t>
            </a:r>
            <a:r>
              <a:rPr lang="nb-NO" sz="2500" noProof="1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 mai </a:t>
            </a:r>
            <a:r>
              <a:rPr lang="nb-NO" sz="2500" noProof="1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2016</a:t>
            </a:r>
          </a:p>
          <a:p>
            <a:endParaRPr lang="nb-NO" sz="2500" noProof="1" smtClean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nb-NO" sz="2500" noProof="1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Thomas Sandvik</a:t>
            </a:r>
            <a:endParaRPr lang="nb-NO" sz="25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b-NO" dirty="0" smtClean="0"/>
              <a:t>Overtid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Vilkår: Særlig og tidsavgrenset behov</a:t>
            </a:r>
          </a:p>
          <a:p>
            <a:r>
              <a:rPr lang="nb-NO" dirty="0" smtClean="0"/>
              <a:t>Overtid kan pålegges, med mindre den ansatte har vektige sosiale eller helsemessige grunner </a:t>
            </a:r>
            <a:r>
              <a:rPr lang="nb-NO" i="1" dirty="0" smtClean="0"/>
              <a:t>eller</a:t>
            </a:r>
            <a:r>
              <a:rPr lang="nb-NO" dirty="0" smtClean="0"/>
              <a:t> hvis arbeidet går ut over 10 timer/7 dager eller 25 timer/4 uker eller 200 timer/år</a:t>
            </a:r>
          </a:p>
          <a:p>
            <a:r>
              <a:rPr lang="nb-NO" dirty="0" smtClean="0"/>
              <a:t>Må holde seg innenfor lovens grenser for overtid</a:t>
            </a:r>
          </a:p>
          <a:p>
            <a:r>
              <a:rPr lang="nb-NO" dirty="0" smtClean="0"/>
              <a:t>Overtid er arbeidstid ut over alminnelig arbeidstid, derfor er det fastsatt en kompensasjon</a:t>
            </a:r>
          </a:p>
          <a:p>
            <a:r>
              <a:rPr lang="nb-NO" dirty="0" smtClean="0"/>
              <a:t>Kompensasjon som penger eller kombinasjon av penger og fritid</a:t>
            </a:r>
          </a:p>
          <a:p>
            <a:endParaRPr lang="nb-NO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b-NO" dirty="0" smtClean="0"/>
              <a:t>Om beredskapsvakt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På arbeidsstedet: Arbeidstid</a:t>
            </a:r>
          </a:p>
          <a:p>
            <a:r>
              <a:rPr lang="nb-NO" dirty="0" smtClean="0"/>
              <a:t>Utenfor arbeidsstedet: Avhenger av hvilke begrensninger arbeidstakeren har på sin fritid</a:t>
            </a:r>
          </a:p>
          <a:p>
            <a:pPr lvl="1"/>
            <a:r>
              <a:rPr lang="nb-NO" dirty="0" smtClean="0"/>
              <a:t>I forarbeidene til tidl. </a:t>
            </a:r>
            <a:r>
              <a:rPr lang="nb-NO" dirty="0" err="1" smtClean="0"/>
              <a:t>aml</a:t>
            </a:r>
            <a:r>
              <a:rPr lang="nb-NO" dirty="0" smtClean="0"/>
              <a:t>. sies det om bakgrunnen for bestemmelsen om beredskapsvakt at det er </a:t>
            </a:r>
            <a:r>
              <a:rPr lang="nb-NO" i="1" dirty="0" smtClean="0"/>
              <a:t>”å sikre at arbeidstakerne har et visst minimum av </a:t>
            </a:r>
            <a:r>
              <a:rPr lang="nb-NO" i="1" dirty="0" err="1" smtClean="0"/>
              <a:t>av</a:t>
            </a:r>
            <a:r>
              <a:rPr lang="nb-NO" i="1" dirty="0" smtClean="0"/>
              <a:t> fritid hvor de ikke har noen bånd på seg, og hvor de kan nyte tiden til deltakelse i faglig og politisk arbeid, kulturaktiviteter, idrett eller friluftsliv.”</a:t>
            </a:r>
          </a:p>
          <a:p>
            <a:pPr lvl="1"/>
            <a:r>
              <a:rPr lang="nb-NO" dirty="0" smtClean="0"/>
              <a:t>Teknologisk utvikling: fordeler og ulemper</a:t>
            </a:r>
          </a:p>
          <a:p>
            <a:r>
              <a:rPr lang="nb-NO" dirty="0" smtClean="0"/>
              <a:t>Lovens utgangspunkt er at beredskap utenfor arbeidsstedet skal regnes forholdsmessig som arbeidstid (nå: 1/7). HTA 1/5</a:t>
            </a:r>
          </a:p>
          <a:p>
            <a:r>
              <a:rPr lang="nb-NO" dirty="0" smtClean="0"/>
              <a:t>Hvis begrensningene er omfattende, vil all tid regnes som arbeidstid</a:t>
            </a:r>
          </a:p>
          <a:p>
            <a:r>
              <a:rPr lang="nb-NO" dirty="0" smtClean="0"/>
              <a:t>Hvis begrensningene er små, kan all tid regnes som arbeidsfri. Dette skal skje etter avtale. </a:t>
            </a:r>
          </a:p>
          <a:p>
            <a:r>
              <a:rPr lang="nb-NO" dirty="0" smtClean="0"/>
              <a:t>Staten: Svært vanlig at beredskapsvakten regnes som fritid. Det forutsetter avtale</a:t>
            </a:r>
          </a:p>
          <a:p>
            <a:endParaRPr lang="nb-NO" dirty="0" smtClean="0"/>
          </a:p>
          <a:p>
            <a:endParaRPr lang="nb-NO" dirty="0" smtClean="0"/>
          </a:p>
          <a:p>
            <a:endParaRPr lang="nb-NO" dirty="0" smtClean="0"/>
          </a:p>
          <a:p>
            <a:endParaRPr lang="nb-NO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b-NO" dirty="0" smtClean="0"/>
              <a:t>Fleksitid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Ulike typer fleksibel arbeidstid; jf. </a:t>
            </a:r>
            <a:r>
              <a:rPr lang="nb-NO" dirty="0" err="1" smtClean="0"/>
              <a:t>aml</a:t>
            </a:r>
            <a:r>
              <a:rPr lang="nb-NO" dirty="0" smtClean="0"/>
              <a:t> § 10-2 nr. 3 og Fleksitidsavtalen i staten</a:t>
            </a:r>
          </a:p>
          <a:p>
            <a:r>
              <a:rPr lang="nb-NO" dirty="0" smtClean="0"/>
              <a:t>Fleksitid er egentlig en type gjennomsnittsberegning, altså at du jobber mer i en periode og mindre i en annen, men ikke mer enn du skal i sum</a:t>
            </a:r>
          </a:p>
          <a:p>
            <a:r>
              <a:rPr lang="nb-NO" dirty="0" smtClean="0"/>
              <a:t>Virksomheten ønsker gjennomsnittsberegning, fordi dette gir en ”gratis” fleksibilitet</a:t>
            </a:r>
          </a:p>
          <a:p>
            <a:r>
              <a:rPr lang="nb-NO" dirty="0" smtClean="0"/>
              <a:t>Fleksitidsavtalen i staten er ment å være en fordel for tilsatte, ved at det er gitt stor frihet når det gjelder å opparbeide plusstid og å avspasere</a:t>
            </a:r>
          </a:p>
          <a:p>
            <a:r>
              <a:rPr lang="nb-NO" dirty="0" smtClean="0"/>
              <a:t>En god del arbeidstid som egentlig er overtid, regnes i stedet som plusstid i et fleksitidsregnskap</a:t>
            </a:r>
          </a:p>
          <a:p>
            <a:endParaRPr lang="nb-NO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b-NO" dirty="0" smtClean="0"/>
              <a:t>Om arbeidstid: </a:t>
            </a:r>
            <a:r>
              <a:rPr lang="nb-NO" dirty="0" err="1" smtClean="0"/>
              <a:t>Dolly</a:t>
            </a:r>
            <a:r>
              <a:rPr lang="nb-NO" dirty="0" smtClean="0"/>
              <a:t> </a:t>
            </a:r>
            <a:r>
              <a:rPr lang="nb-NO" dirty="0" err="1" smtClean="0"/>
              <a:t>Parton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Working nine to five what a way to make a living</a:t>
            </a:r>
            <a:br>
              <a:rPr lang="en-US" dirty="0" smtClean="0"/>
            </a:br>
            <a:r>
              <a:rPr lang="en-US" dirty="0" smtClean="0"/>
              <a:t>Barely getting by - it's all taking and no giving</a:t>
            </a:r>
            <a:br>
              <a:rPr lang="en-US" dirty="0" smtClean="0"/>
            </a:br>
            <a:r>
              <a:rPr lang="en-US" dirty="0" smtClean="0"/>
              <a:t>They just use your mind and they never give you credit</a:t>
            </a:r>
            <a:br>
              <a:rPr lang="en-US" dirty="0" smtClean="0"/>
            </a:br>
            <a:r>
              <a:rPr lang="en-US" dirty="0" smtClean="0"/>
              <a:t>It's enough to drive you crazy if you let it</a:t>
            </a:r>
            <a:br>
              <a:rPr lang="en-US" dirty="0" smtClean="0"/>
            </a:br>
            <a:r>
              <a:rPr lang="en-US" dirty="0" smtClean="0"/>
              <a:t>Nine to five yeah they got you where they </a:t>
            </a:r>
          </a:p>
          <a:p>
            <a:pPr>
              <a:buNone/>
            </a:pPr>
            <a:r>
              <a:rPr lang="en-US" dirty="0" smtClean="0"/>
              <a:t>	want to</a:t>
            </a:r>
            <a:br>
              <a:rPr lang="en-US" dirty="0" smtClean="0"/>
            </a:br>
            <a:r>
              <a:rPr lang="en-US" dirty="0" smtClean="0"/>
              <a:t>There's a better life and you think about it</a:t>
            </a:r>
          </a:p>
          <a:p>
            <a:pPr>
              <a:buNone/>
            </a:pPr>
            <a:r>
              <a:rPr lang="en-US" dirty="0" smtClean="0"/>
              <a:t>	don't you</a:t>
            </a:r>
            <a:br>
              <a:rPr lang="en-US" dirty="0" smtClean="0"/>
            </a:br>
            <a:r>
              <a:rPr lang="en-US" dirty="0" smtClean="0"/>
              <a:t>It's a rich man's game no matter what </a:t>
            </a:r>
          </a:p>
          <a:p>
            <a:pPr>
              <a:buNone/>
            </a:pPr>
            <a:r>
              <a:rPr lang="en-US" dirty="0" smtClean="0"/>
              <a:t>	they call it</a:t>
            </a:r>
            <a:br>
              <a:rPr lang="en-US" dirty="0" smtClean="0"/>
            </a:br>
            <a:r>
              <a:rPr lang="en-US" dirty="0" smtClean="0"/>
              <a:t>And you spend your life </a:t>
            </a:r>
            <a:r>
              <a:rPr lang="en-US" dirty="0" err="1" smtClean="0"/>
              <a:t>puttin</a:t>
            </a:r>
            <a:r>
              <a:rPr lang="en-US" dirty="0" smtClean="0"/>
              <a:t>' money </a:t>
            </a:r>
          </a:p>
          <a:p>
            <a:pPr>
              <a:buNone/>
            </a:pPr>
            <a:r>
              <a:rPr lang="en-US" dirty="0" smtClean="0"/>
              <a:t>	in his wallet</a:t>
            </a:r>
            <a:br>
              <a:rPr lang="en-US" dirty="0" smtClean="0"/>
            </a:br>
            <a:endParaRPr lang="nb-NO" dirty="0"/>
          </a:p>
        </p:txBody>
      </p:sp>
      <p:pic>
        <p:nvPicPr>
          <p:cNvPr id="4" name="Bilde 3" descr="Dolly Parton.jpg">
            <a:hlinkClick r:id="rId2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35040" y="2167049"/>
            <a:ext cx="3108960" cy="390144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nb-NO" sz="2800" dirty="0" smtClean="0"/>
              <a:t>Arbeidstid i vinden</a:t>
            </a:r>
            <a:endParaRPr lang="nb-NO" sz="2800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sz="2000" dirty="0" smtClean="0"/>
              <a:t>Industrialisme og arbeiderkamp:</a:t>
            </a:r>
          </a:p>
          <a:p>
            <a:pPr lvl="1"/>
            <a:r>
              <a:rPr lang="nb-NO" sz="1800" dirty="0" smtClean="0"/>
              <a:t>Også i Norge var tolv timers arbeid seks dager i uka normalt for de fleste i arbeiderklassen i andre halvdel av 1800-tallet</a:t>
            </a:r>
          </a:p>
          <a:p>
            <a:pPr lvl="1"/>
            <a:r>
              <a:rPr lang="nb-NO" sz="1800" dirty="0" smtClean="0"/>
              <a:t>Norges første streik (fyrstikkarbeiderne) i 1889 gjaldt blant annet kortere arbeidstid</a:t>
            </a:r>
          </a:p>
          <a:p>
            <a:pPr lvl="1"/>
            <a:r>
              <a:rPr lang="nb-NO" sz="1800" dirty="0" smtClean="0"/>
              <a:t>8+8+8: Økt produktivitet, arbeiderhelse + arbeidernes politiske utvikling, stemmerett ville kreve tid og anledning til å sette seg inn i samfunnspolitiske spørsmål.  </a:t>
            </a:r>
            <a:endParaRPr lang="nb-NO" sz="2000" dirty="0" smtClean="0"/>
          </a:p>
          <a:p>
            <a:r>
              <a:rPr lang="nb-NO" sz="2000" dirty="0" smtClean="0"/>
              <a:t>Fortsatt politisk brennbart </a:t>
            </a:r>
          </a:p>
          <a:p>
            <a:r>
              <a:rPr lang="nb-NO" sz="2000" dirty="0" smtClean="0"/>
              <a:t>Fortsatt interessekonflikter </a:t>
            </a:r>
          </a:p>
          <a:p>
            <a:r>
              <a:rPr lang="nb-NO" sz="2000" dirty="0" smtClean="0"/>
              <a:t>Berører alle: Tilsatte, virksomheten, studenter, samfunnet</a:t>
            </a:r>
          </a:p>
          <a:p>
            <a:endParaRPr lang="nb-NO" sz="2000" dirty="0" smtClean="0"/>
          </a:p>
          <a:p>
            <a:endParaRPr lang="nb-NO" sz="2000" dirty="0" smtClean="0"/>
          </a:p>
          <a:p>
            <a:pPr>
              <a:buNone/>
            </a:pPr>
            <a:endParaRPr lang="nb-NO" dirty="0" smtClean="0"/>
          </a:p>
          <a:p>
            <a:pPr lvl="1">
              <a:buNone/>
            </a:pPr>
            <a:endParaRPr lang="nb-NO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sz="3200" dirty="0" err="1" smtClean="0"/>
              <a:t>NTLs</a:t>
            </a:r>
            <a:r>
              <a:rPr lang="nb-NO" sz="3200" dirty="0" smtClean="0"/>
              <a:t> prinsipp- og handlingsprogram: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 dirty="0" smtClean="0"/>
          </a:p>
          <a:p>
            <a:r>
              <a:rPr lang="nb-NO" sz="2400" dirty="0" smtClean="0"/>
              <a:t>”NTL skal forsvare normalarbeidsdagen.”</a:t>
            </a:r>
          </a:p>
          <a:p>
            <a:endParaRPr lang="nb-NO" sz="2400" dirty="0" smtClean="0"/>
          </a:p>
          <a:p>
            <a:r>
              <a:rPr lang="nb-NO" sz="2400" dirty="0" smtClean="0"/>
              <a:t>”Ferieloven må bedre tilpasses turnuspersonell.”</a:t>
            </a:r>
          </a:p>
          <a:p>
            <a:endParaRPr lang="nb-NO" sz="2400" dirty="0" smtClean="0"/>
          </a:p>
          <a:p>
            <a:r>
              <a:rPr lang="nb-NO" sz="2400" dirty="0" smtClean="0"/>
              <a:t>”Vernet om arbeidstakernes helse, trygghet og velferd må styrkes. Dette vil få positive konsekvenser både for den enkelte og samfunnet.”</a:t>
            </a:r>
            <a:endParaRPr lang="nb-NO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b-NO" dirty="0" smtClean="0"/>
              <a:t>Arbeidsforholdet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sz="2000" dirty="0" smtClean="0"/>
              <a:t>Bygger på en kontrakt/avtale mellom virksomhet og tilsatt</a:t>
            </a:r>
          </a:p>
          <a:p>
            <a:r>
              <a:rPr lang="nb-NO" sz="2000" dirty="0" smtClean="0"/>
              <a:t>Tilsatt selger sin tid/ytelse/kunnskap</a:t>
            </a:r>
          </a:p>
          <a:p>
            <a:r>
              <a:rPr lang="nb-NO" sz="2000" dirty="0" smtClean="0"/>
              <a:t>Virksomheten betaler lønn</a:t>
            </a:r>
          </a:p>
          <a:p>
            <a:r>
              <a:rPr lang="nb-NO" sz="2000" dirty="0" smtClean="0"/>
              <a:t>Iboende interessemotsetning, kjøp og salg</a:t>
            </a:r>
          </a:p>
          <a:p>
            <a:r>
              <a:rPr lang="nb-NO" sz="2000" dirty="0" smtClean="0"/>
              <a:t>Verdien av helse?</a:t>
            </a:r>
          </a:p>
          <a:p>
            <a:r>
              <a:rPr lang="nb-NO" sz="2000" dirty="0" smtClean="0"/>
              <a:t>Verdien av fritid?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nb-NO" sz="3200" dirty="0" smtClean="0"/>
              <a:t>Hva er arbeidstid?</a:t>
            </a:r>
            <a:endParaRPr lang="nb-NO" sz="3200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nb-NO" dirty="0" smtClean="0"/>
              <a:t>	</a:t>
            </a:r>
            <a:r>
              <a:rPr lang="nb-NO" sz="2000" dirty="0" smtClean="0"/>
              <a:t>Definisjon etter loven, AML § 10-1: </a:t>
            </a:r>
          </a:p>
          <a:p>
            <a:pPr>
              <a:buNone/>
            </a:pPr>
            <a:r>
              <a:rPr lang="nb-NO" sz="2000" dirty="0" smtClean="0"/>
              <a:t>	</a:t>
            </a:r>
          </a:p>
          <a:p>
            <a:pPr>
              <a:buNone/>
            </a:pPr>
            <a:r>
              <a:rPr lang="nb-NO" sz="2000" dirty="0" smtClean="0"/>
              <a:t>	</a:t>
            </a:r>
            <a:r>
              <a:rPr lang="nb-NO" sz="2000" u="sng" dirty="0" smtClean="0"/>
              <a:t>Arbeidstid</a:t>
            </a:r>
            <a:r>
              <a:rPr lang="nb-NO" sz="2000" dirty="0" smtClean="0"/>
              <a:t>:	”Med arbeidstid menes den tid arbeidstaker står til disposisjon for arbeidsgiver.”</a:t>
            </a:r>
          </a:p>
          <a:p>
            <a:pPr>
              <a:buNone/>
            </a:pPr>
            <a:r>
              <a:rPr lang="nb-NO" sz="2000" dirty="0" smtClean="0"/>
              <a:t>	</a:t>
            </a:r>
          </a:p>
          <a:p>
            <a:pPr>
              <a:buNone/>
            </a:pPr>
            <a:r>
              <a:rPr lang="nb-NO" sz="2000" dirty="0" smtClean="0"/>
              <a:t>	</a:t>
            </a:r>
            <a:r>
              <a:rPr lang="nb-NO" sz="2000" u="sng" dirty="0" smtClean="0"/>
              <a:t>Fritid</a:t>
            </a:r>
            <a:r>
              <a:rPr lang="nb-NO" sz="2000" dirty="0" smtClean="0"/>
              <a:t>: ”Med arbeidsfri menes den tid arbeidstaker ikke står til disposisjon for arbeidsgiver.”</a:t>
            </a:r>
          </a:p>
          <a:p>
            <a:pPr>
              <a:buNone/>
            </a:pPr>
            <a:r>
              <a:rPr lang="nb-NO" sz="2000" dirty="0" smtClean="0"/>
              <a:t>	</a:t>
            </a:r>
          </a:p>
          <a:p>
            <a:pPr>
              <a:buNone/>
            </a:pPr>
            <a:r>
              <a:rPr lang="nb-NO" sz="2000" dirty="0" smtClean="0"/>
              <a:t>	- Gjensidig utelukkende</a:t>
            </a:r>
          </a:p>
          <a:p>
            <a:pPr>
              <a:buNone/>
            </a:pPr>
            <a:r>
              <a:rPr lang="nb-NO" sz="2000" dirty="0" smtClean="0"/>
              <a:t>	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b-NO" dirty="0" smtClean="0"/>
              <a:t>Hva betyr dette?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nb-NO" sz="1800" dirty="0" smtClean="0"/>
              <a:t>All tid på arbeidsplassen er arbeidstid, også hvilende vakt, passivt arbeid og lignende</a:t>
            </a:r>
          </a:p>
          <a:p>
            <a:pPr>
              <a:buFontTx/>
              <a:buChar char="-"/>
            </a:pPr>
            <a:endParaRPr lang="nb-NO" sz="1800" dirty="0" smtClean="0"/>
          </a:p>
          <a:p>
            <a:pPr>
              <a:buFontTx/>
              <a:buChar char="-"/>
            </a:pPr>
            <a:r>
              <a:rPr lang="nb-NO" sz="1800" dirty="0" smtClean="0"/>
              <a:t>Spisepause unntatt, </a:t>
            </a:r>
            <a:r>
              <a:rPr lang="nb-NO" sz="1800" b="1" i="1" dirty="0" smtClean="0"/>
              <a:t>dersom</a:t>
            </a:r>
            <a:r>
              <a:rPr lang="nb-NO" sz="1800" dirty="0" smtClean="0"/>
              <a:t> det er reell fritid (du må fritt kunne forlate arbeidsstedet og det må være avtalt på forhånd når spisepausen skal være)</a:t>
            </a:r>
          </a:p>
          <a:p>
            <a:pPr>
              <a:buNone/>
            </a:pPr>
            <a:r>
              <a:rPr lang="nb-NO" sz="1800" dirty="0" smtClean="0"/>
              <a:t>	</a:t>
            </a:r>
          </a:p>
          <a:p>
            <a:pPr>
              <a:buNone/>
            </a:pPr>
            <a:r>
              <a:rPr lang="nb-NO" sz="1800" dirty="0" smtClean="0"/>
              <a:t>	</a:t>
            </a:r>
          </a:p>
          <a:p>
            <a:endParaRPr lang="nb-NO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b-NO" dirty="0" smtClean="0"/>
              <a:t>Arbeidsfri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nb-NO" dirty="0" smtClean="0"/>
              <a:t>Tilsatt skal kunne disponere fritt over sin egen fritid. Fritiden skal være uberørt av krav fra virksomheten</a:t>
            </a:r>
          </a:p>
          <a:p>
            <a:r>
              <a:rPr lang="nb-NO" dirty="0" smtClean="0"/>
              <a:t>Tilgjengelighetsvakt?</a:t>
            </a:r>
          </a:p>
          <a:p>
            <a:r>
              <a:rPr lang="nb-NO" dirty="0" smtClean="0"/>
              <a:t>Arbeidsgivers mobiltelefon?</a:t>
            </a:r>
          </a:p>
          <a:p>
            <a:r>
              <a:rPr lang="nb-NO" dirty="0" smtClean="0"/>
              <a:t>Vernehensyn</a:t>
            </a:r>
          </a:p>
          <a:p>
            <a:r>
              <a:rPr lang="nb-NO" dirty="0" smtClean="0"/>
              <a:t>Fritid har en verdi</a:t>
            </a:r>
            <a:endParaRPr lang="nb-NO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b-NO" sz="2800" dirty="0" smtClean="0"/>
              <a:t>Ulykkesrisiko</a:t>
            </a:r>
            <a:endParaRPr lang="nb-NO" sz="2800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sz="2000" dirty="0" smtClean="0"/>
              <a:t>Risiko akselererer med antall timer på jobb ut over 8 timer</a:t>
            </a:r>
          </a:p>
          <a:p>
            <a:r>
              <a:rPr lang="nb-NO" sz="2000" dirty="0" smtClean="0"/>
              <a:t>Risiko er høyere på natt- og kveldstid enn på dagtid</a:t>
            </a:r>
          </a:p>
          <a:p>
            <a:pPr lvl="1"/>
            <a:r>
              <a:rPr lang="nb-NO" sz="2000" dirty="0" smtClean="0"/>
              <a:t>Am. undersøkelse av trailersjåfører: dobbelt så mange ulykker i siste halvdel av vakta, dobbelt så mange ulykker mellom 24 og 08 som i resten av døgnet, 7 ganger så stor risiko i de tidlige morgentimer som i resten av døgnet til sammen</a:t>
            </a:r>
          </a:p>
          <a:p>
            <a:r>
              <a:rPr lang="nb-NO" sz="2000" dirty="0" smtClean="0"/>
              <a:t>Ulykker forårsaket av menneskelige feil: Exxon </a:t>
            </a:r>
            <a:r>
              <a:rPr lang="nb-NO" sz="2000" dirty="0" err="1" smtClean="0"/>
              <a:t>Valdez</a:t>
            </a:r>
            <a:r>
              <a:rPr lang="nb-NO" sz="2000" dirty="0" smtClean="0"/>
              <a:t>, </a:t>
            </a:r>
            <a:r>
              <a:rPr lang="nb-NO" sz="2000" dirty="0" err="1" smtClean="0"/>
              <a:t>Tsjernobyl</a:t>
            </a:r>
            <a:r>
              <a:rPr lang="nb-NO" sz="2000" dirty="0" smtClean="0"/>
              <a:t>, Bhopal, Three Mile Island, </a:t>
            </a:r>
            <a:r>
              <a:rPr lang="nb-NO" sz="2000" dirty="0" err="1" smtClean="0"/>
              <a:t>Estonia</a:t>
            </a:r>
            <a:endParaRPr lang="nb-NO" sz="2000" dirty="0" smtClean="0"/>
          </a:p>
          <a:p>
            <a:r>
              <a:rPr lang="nb-NO" sz="2000" dirty="0" smtClean="0"/>
              <a:t>Arbeidstiden på tilpasses arbeidsoppgavene</a:t>
            </a:r>
          </a:p>
          <a:p>
            <a:r>
              <a:rPr lang="nb-NO" sz="2000" dirty="0" smtClean="0"/>
              <a:t>NB: Husk på hjemreisen</a:t>
            </a:r>
            <a:endParaRPr lang="nb-NO" sz="2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nb-NO" sz="2800" dirty="0" smtClean="0"/>
              <a:t>Sosialt liv</a:t>
            </a:r>
            <a:endParaRPr lang="nb-NO" sz="2800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sz="2000" dirty="0" smtClean="0"/>
              <a:t>Samme tid til rådighet for familien, men på ”feil” tidspunkt (jf. sykepleierne ved </a:t>
            </a:r>
            <a:r>
              <a:rPr lang="nb-NO" sz="2000" dirty="0" err="1" smtClean="0"/>
              <a:t>Ahus</a:t>
            </a:r>
            <a:r>
              <a:rPr lang="nb-NO" sz="2000" dirty="0" smtClean="0"/>
              <a:t>)</a:t>
            </a:r>
          </a:p>
          <a:p>
            <a:r>
              <a:rPr lang="nb-NO" sz="2000" dirty="0" smtClean="0"/>
              <a:t>Mulig høyere skillsmisserate</a:t>
            </a:r>
          </a:p>
          <a:p>
            <a:r>
              <a:rPr lang="nb-NO" sz="2000" dirty="0" smtClean="0"/>
              <a:t>Sannsynligheten for brudd øker med antall år i skiftarbeid</a:t>
            </a:r>
          </a:p>
          <a:p>
            <a:r>
              <a:rPr lang="nb-NO" sz="2000" dirty="0" smtClean="0"/>
              <a:t>Sosiale hensyn kan komme i konflikt med helsemessige hensyn</a:t>
            </a:r>
          </a:p>
          <a:p>
            <a:r>
              <a:rPr lang="nb-NO" sz="2000" dirty="0" smtClean="0"/>
              <a:t>Godt sosialt liv av stor betydning for god helse!</a:t>
            </a:r>
          </a:p>
          <a:p>
            <a:r>
              <a:rPr lang="nb-NO" sz="2000" dirty="0" smtClean="0"/>
              <a:t>8+8+8</a:t>
            </a:r>
            <a:endParaRPr lang="nb-NO" sz="2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NTL_PP_Template">
  <a:themeElements>
    <a:clrScheme name="Custom 5">
      <a:dk1>
        <a:sysClr val="windowText" lastClr="000000"/>
      </a:dk1>
      <a:lt1>
        <a:sysClr val="window" lastClr="FFFFFF"/>
      </a:lt1>
      <a:dk2>
        <a:srgbClr val="2C2C2D"/>
      </a:dk2>
      <a:lt2>
        <a:srgbClr val="6C6C69"/>
      </a:lt2>
      <a:accent1>
        <a:srgbClr val="D5D5D5"/>
      </a:accent1>
      <a:accent2>
        <a:srgbClr val="393A3C"/>
      </a:accent2>
      <a:accent3>
        <a:srgbClr val="AA2A24"/>
      </a:accent3>
      <a:accent4>
        <a:srgbClr val="B94A33"/>
      </a:accent4>
      <a:accent5>
        <a:srgbClr val="C86A4F"/>
      </a:accent5>
      <a:accent6>
        <a:srgbClr val="D89176"/>
      </a:accent6>
      <a:hlink>
        <a:srgbClr val="B2190D"/>
      </a:hlink>
      <a:folHlink>
        <a:srgbClr val="00467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NTL_PP_Negativ">
  <a:themeElements>
    <a:clrScheme name="Custom 5">
      <a:dk1>
        <a:sysClr val="windowText" lastClr="000000"/>
      </a:dk1>
      <a:lt1>
        <a:sysClr val="window" lastClr="FFFFFF"/>
      </a:lt1>
      <a:dk2>
        <a:srgbClr val="2C2C2D"/>
      </a:dk2>
      <a:lt2>
        <a:srgbClr val="6C6C69"/>
      </a:lt2>
      <a:accent1>
        <a:srgbClr val="D5D5D5"/>
      </a:accent1>
      <a:accent2>
        <a:srgbClr val="393A3C"/>
      </a:accent2>
      <a:accent3>
        <a:srgbClr val="AA2A24"/>
      </a:accent3>
      <a:accent4>
        <a:srgbClr val="B94A33"/>
      </a:accent4>
      <a:accent5>
        <a:srgbClr val="C86A4F"/>
      </a:accent5>
      <a:accent6>
        <a:srgbClr val="D89176"/>
      </a:accent6>
      <a:hlink>
        <a:srgbClr val="B2190D"/>
      </a:hlink>
      <a:folHlink>
        <a:srgbClr val="00467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NTL_PP_Template.pot</Template>
  <TotalTime>20345</TotalTime>
  <Words>716</Words>
  <Application>Microsoft Office PowerPoint</Application>
  <PresentationFormat>Skjermfremvisning (4:3)</PresentationFormat>
  <Paragraphs>102</Paragraphs>
  <Slides>13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Lysbildetitler</vt:lpstr>
      </vt:variant>
      <vt:variant>
        <vt:i4>13</vt:i4>
      </vt:variant>
    </vt:vector>
  </HeadingPairs>
  <TitlesOfParts>
    <vt:vector size="15" baseType="lpstr">
      <vt:lpstr>NTL_PP_Template</vt:lpstr>
      <vt:lpstr>NTL_PP_Negativ</vt:lpstr>
      <vt:lpstr>Lysbilde 1</vt:lpstr>
      <vt:lpstr>Arbeidstid i vinden</vt:lpstr>
      <vt:lpstr>NTLs prinsipp- og handlingsprogram:</vt:lpstr>
      <vt:lpstr>Arbeidsforholdet</vt:lpstr>
      <vt:lpstr>Hva er arbeidstid?</vt:lpstr>
      <vt:lpstr>Hva betyr dette?</vt:lpstr>
      <vt:lpstr>Arbeidsfri</vt:lpstr>
      <vt:lpstr>Ulykkesrisiko</vt:lpstr>
      <vt:lpstr>Sosialt liv</vt:lpstr>
      <vt:lpstr>Overtid</vt:lpstr>
      <vt:lpstr>Om beredskapsvakt</vt:lpstr>
      <vt:lpstr>Fleksitid</vt:lpstr>
      <vt:lpstr>Om arbeidstid: Dolly Parton</vt:lpstr>
    </vt:vector>
  </TitlesOfParts>
  <Company>Utopifabrikken AS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Thomas Sandvik</dc:creator>
  <cp:lastModifiedBy>Thomas Sandvik</cp:lastModifiedBy>
  <cp:revision>1934</cp:revision>
  <dcterms:created xsi:type="dcterms:W3CDTF">2011-12-05T08:21:04Z</dcterms:created>
  <dcterms:modified xsi:type="dcterms:W3CDTF">2016-05-09T13:42:37Z</dcterms:modified>
</cp:coreProperties>
</file>